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0" r:id="rId2"/>
  </p:sldMasterIdLst>
  <p:notesMasterIdLst>
    <p:notesMasterId r:id="rId45"/>
  </p:notesMasterIdLst>
  <p:sldIdLst>
    <p:sldId id="256" r:id="rId3"/>
    <p:sldId id="1005" r:id="rId4"/>
    <p:sldId id="987" r:id="rId5"/>
    <p:sldId id="1004" r:id="rId6"/>
    <p:sldId id="986" r:id="rId7"/>
    <p:sldId id="984" r:id="rId8"/>
    <p:sldId id="1003" r:id="rId9"/>
    <p:sldId id="975" r:id="rId10"/>
    <p:sldId id="959" r:id="rId11"/>
    <p:sldId id="1006" r:id="rId12"/>
    <p:sldId id="994" r:id="rId13"/>
    <p:sldId id="993" r:id="rId14"/>
    <p:sldId id="996" r:id="rId15"/>
    <p:sldId id="995" r:id="rId16"/>
    <p:sldId id="998" r:id="rId17"/>
    <p:sldId id="997" r:id="rId18"/>
    <p:sldId id="1000" r:id="rId19"/>
    <p:sldId id="1013" r:id="rId20"/>
    <p:sldId id="1014" r:id="rId21"/>
    <p:sldId id="1007" r:id="rId22"/>
    <p:sldId id="1008" r:id="rId23"/>
    <p:sldId id="1009" r:id="rId24"/>
    <p:sldId id="1010" r:id="rId25"/>
    <p:sldId id="1011" r:id="rId26"/>
    <p:sldId id="1026" r:id="rId27"/>
    <p:sldId id="1028" r:id="rId28"/>
    <p:sldId id="1023" r:id="rId29"/>
    <p:sldId id="1024" r:id="rId30"/>
    <p:sldId id="1025" r:id="rId31"/>
    <p:sldId id="1002" r:id="rId32"/>
    <p:sldId id="1001" r:id="rId33"/>
    <p:sldId id="1029" r:id="rId34"/>
    <p:sldId id="299" r:id="rId35"/>
    <p:sldId id="1035" r:id="rId36"/>
    <p:sldId id="1041" r:id="rId37"/>
    <p:sldId id="1030" r:id="rId38"/>
    <p:sldId id="1036" r:id="rId39"/>
    <p:sldId id="1037" r:id="rId40"/>
    <p:sldId id="1038" r:id="rId41"/>
    <p:sldId id="1039" r:id="rId42"/>
    <p:sldId id="1040" r:id="rId43"/>
    <p:sldId id="297" r:id="rId44"/>
  </p:sldIdLst>
  <p:sldSz cx="9144000" cy="5143500" type="screen16x9"/>
  <p:notesSz cx="6858000" cy="9144000"/>
  <p:embeddedFontLst>
    <p:embeddedFont>
      <p:font typeface="Fira Sans Condensed Light" panose="020B0403050000020004" pitchFamily="34" charset="0"/>
      <p:regular r:id="rId46"/>
      <p:bold r:id="rId47"/>
      <p:italic r:id="rId48"/>
      <p:boldItalic r:id="rId49"/>
    </p:embeddedFont>
    <p:embeddedFont>
      <p:font typeface="Rajdhani" panose="020B0604020202020204" charset="0"/>
      <p:regular r:id="rId50"/>
      <p:bold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8FF95E-45BE-0898-D9A7-DC6B519F1EF5}" v="138" dt="2026-01-16T18:46:46.488"/>
    <p1510:client id="{2D170FB6-EA5E-6D08-45D7-08BCC798112C}" v="1044" dt="2026-01-17T18:30:21.852"/>
    <p1510:client id="{DFEA9D4B-3243-B602-9DE2-2004CF7B04E3}" v="110" dt="2026-01-17T10:37:56.137"/>
  </p1510:revLst>
</p1510:revInfo>
</file>

<file path=ppt/tableStyles.xml><?xml version="1.0" encoding="utf-8"?>
<a:tblStyleLst xmlns:a="http://schemas.openxmlformats.org/drawingml/2006/main" def="{CA33AD1B-EF92-43CE-9E95-AF77821E1298}">
  <a:tblStyle styleId="{CA33AD1B-EF92-43CE-9E95-AF77821E12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3.fntdata"/><Relationship Id="rId56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font" Target="fonts/font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1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4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9B4206-D41E-4B56-B250-966006541C74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4305981-424F-4FB9-A617-4C8A74A8A135}">
      <dgm:prSet phldrT="[Texte]" phldr="0"/>
      <dgm:spPr/>
      <dgm:t>
        <a:bodyPr/>
        <a:lstStyle/>
        <a:p>
          <a:pPr rtl="0"/>
          <a:r>
            <a:rPr lang="fr-FR" sz="1400" dirty="0">
              <a:latin typeface="Aptos"/>
            </a:rPr>
            <a:t>Client final</a:t>
          </a:r>
          <a:endParaRPr lang="fr-FR" dirty="0"/>
        </a:p>
      </dgm:t>
    </dgm:pt>
    <dgm:pt modelId="{36B43A7E-4179-4F62-984E-2238E516622F}" type="parTrans" cxnId="{DF9D8B6E-B6AA-4956-88E5-68E00CB2E3C2}">
      <dgm:prSet/>
      <dgm:spPr/>
      <dgm:t>
        <a:bodyPr/>
        <a:lstStyle/>
        <a:p>
          <a:endParaRPr lang="fr-FR"/>
        </a:p>
      </dgm:t>
    </dgm:pt>
    <dgm:pt modelId="{D2BD05D0-F116-45CA-B4F5-BF499DC45458}" type="sibTrans" cxnId="{DF9D8B6E-B6AA-4956-88E5-68E00CB2E3C2}">
      <dgm:prSet/>
      <dgm:spPr/>
      <dgm:t>
        <a:bodyPr/>
        <a:lstStyle/>
        <a:p>
          <a:endParaRPr lang="fr-FR"/>
        </a:p>
      </dgm:t>
    </dgm:pt>
    <dgm:pt modelId="{A2EECEF9-31EC-4016-924D-354EFA072950}">
      <dgm:prSet phldr="0"/>
      <dgm:spPr/>
      <dgm:t>
        <a:bodyPr/>
        <a:lstStyle/>
        <a:p>
          <a:pPr algn="l" rtl="0"/>
          <a:r>
            <a:rPr lang="fr-FR" sz="2000" dirty="0">
              <a:solidFill>
                <a:srgbClr val="F3F3F3"/>
              </a:solidFill>
              <a:latin typeface="Fira Sans Condensed Light"/>
            </a:rPr>
            <a:t>Déclenche la demande (courrier : points + choix + chèque)</a:t>
          </a:r>
          <a:endParaRPr lang="en-US" sz="2000" dirty="0">
            <a:solidFill>
              <a:srgbClr val="0C343D"/>
            </a:solidFill>
            <a:latin typeface="Fira Sans Condensed Light"/>
          </a:endParaRPr>
        </a:p>
      </dgm:t>
    </dgm:pt>
    <dgm:pt modelId="{36FCFADE-7CA8-44E1-A524-19A4CD444F7E}" type="parTrans" cxnId="{26316D72-9CBF-408E-AA80-7668033C7F2D}">
      <dgm:prSet/>
      <dgm:spPr/>
    </dgm:pt>
    <dgm:pt modelId="{0ED7A41D-9F7C-4FF3-98E5-32C79CC78D3E}" type="sibTrans" cxnId="{26316D72-9CBF-408E-AA80-7668033C7F2D}">
      <dgm:prSet/>
      <dgm:spPr/>
    </dgm:pt>
    <dgm:pt modelId="{1B294C33-76A0-48F4-9047-777D08B79BFB}">
      <dgm:prSet phldr="0"/>
      <dgm:spPr/>
      <dgm:t>
        <a:bodyPr/>
        <a:lstStyle/>
        <a:p>
          <a:pPr algn="l" rtl="0"/>
          <a:r>
            <a:rPr lang="fr-FR" sz="2000" dirty="0">
              <a:solidFill>
                <a:srgbClr val="F3F3F3"/>
              </a:solidFill>
              <a:latin typeface="Fira Sans Condensed Light"/>
            </a:rPr>
            <a:t>Consulte le site vitrine (collecteur, liste goodies/points)</a:t>
          </a:r>
          <a:endParaRPr lang="en-US" sz="2000" dirty="0">
            <a:solidFill>
              <a:srgbClr val="0C343D"/>
            </a:solidFill>
            <a:latin typeface="Fira Sans Condensed Light"/>
          </a:endParaRPr>
        </a:p>
      </dgm:t>
    </dgm:pt>
    <dgm:pt modelId="{8C1FEEA7-7FB3-410D-9BE2-1D99A3F54948}" type="parTrans" cxnId="{82DA6876-3C81-4873-85A3-A0B9DB18AA85}">
      <dgm:prSet/>
      <dgm:spPr/>
    </dgm:pt>
    <dgm:pt modelId="{0A6BB6C0-9EC5-4379-BE2C-FF553D6DDF6A}" type="sibTrans" cxnId="{82DA6876-3C81-4873-85A3-A0B9DB18AA85}">
      <dgm:prSet/>
      <dgm:spPr/>
    </dgm:pt>
    <dgm:pt modelId="{CEC7BE6A-90C7-4A8A-8CAF-1554056FED1C}">
      <dgm:prSet phldr="0"/>
      <dgm:spPr/>
      <dgm:t>
        <a:bodyPr/>
        <a:lstStyle/>
        <a:p>
          <a:pPr algn="l"/>
          <a:r>
            <a:rPr lang="fr-FR" sz="2000">
              <a:solidFill>
                <a:srgbClr val="F3F3F3"/>
              </a:solidFill>
              <a:latin typeface="Fira Sans Condensed Light"/>
            </a:rPr>
            <a:t>Traite les courriers, saisit/MAJ les données</a:t>
          </a:r>
          <a:endParaRPr lang="en-US" sz="2000">
            <a:solidFill>
              <a:srgbClr val="0C343D"/>
            </a:solidFill>
            <a:latin typeface="Fira Sans Condensed Light"/>
          </a:endParaRPr>
        </a:p>
      </dgm:t>
    </dgm:pt>
    <dgm:pt modelId="{2D4BC1B6-662D-4374-8C48-F18E19001A28}" type="parTrans" cxnId="{09372630-536E-41D9-968A-74329FF085C0}">
      <dgm:prSet/>
      <dgm:spPr/>
    </dgm:pt>
    <dgm:pt modelId="{196446F3-8FA9-4AB6-96A0-3128635F911F}" type="sibTrans" cxnId="{09372630-536E-41D9-968A-74329FF085C0}">
      <dgm:prSet/>
      <dgm:spPr/>
    </dgm:pt>
    <dgm:pt modelId="{0C62CDAB-AD9F-48F1-A0E7-A5115321E1E2}">
      <dgm:prSet phldr="0"/>
      <dgm:spPr/>
      <dgm:t>
        <a:bodyPr/>
        <a:lstStyle/>
        <a:p>
          <a:pPr algn="l"/>
          <a:r>
            <a:rPr lang="fr-FR" sz="2000">
              <a:solidFill>
                <a:srgbClr val="F3F3F3"/>
              </a:solidFill>
              <a:latin typeface="Fira Sans Condensed Light"/>
            </a:rPr>
            <a:t>Pilote commandes, conditionnement, expédition, stats, mailing/emails, impressions</a:t>
          </a:r>
          <a:endParaRPr lang="en-US" sz="2000">
            <a:solidFill>
              <a:srgbClr val="0C343D"/>
            </a:solidFill>
            <a:latin typeface="Fira Sans Condensed Light"/>
          </a:endParaRPr>
        </a:p>
      </dgm:t>
    </dgm:pt>
    <dgm:pt modelId="{4BE1711C-338C-4B40-8DD2-86C19D934485}" type="parTrans" cxnId="{62FE3E24-F9D8-4015-B126-C763647AFC3D}">
      <dgm:prSet/>
      <dgm:spPr/>
    </dgm:pt>
    <dgm:pt modelId="{F2949025-9C51-40A0-BB95-8C08E56D1200}" type="sibTrans" cxnId="{62FE3E24-F9D8-4015-B126-C763647AFC3D}">
      <dgm:prSet/>
      <dgm:spPr/>
    </dgm:pt>
    <dgm:pt modelId="{5A099D9C-39FC-4D61-B80B-832B958BA51B}">
      <dgm:prSet phldr="0"/>
      <dgm:spPr/>
      <dgm:t>
        <a:bodyPr/>
        <a:lstStyle/>
        <a:p>
          <a:pPr algn="l"/>
          <a:r>
            <a:rPr lang="fr-FR" sz="2000" dirty="0">
              <a:solidFill>
                <a:srgbClr val="F3F3F3"/>
              </a:solidFill>
              <a:latin typeface="Fira Sans Condensed Light"/>
            </a:rPr>
            <a:t>Administrateur (profil admin)</a:t>
          </a:r>
          <a:endParaRPr lang="en-US" sz="2000" dirty="0">
            <a:solidFill>
              <a:srgbClr val="0C343D"/>
            </a:solidFill>
            <a:latin typeface="Fira Sans Condensed Light"/>
          </a:endParaRPr>
        </a:p>
      </dgm:t>
    </dgm:pt>
    <dgm:pt modelId="{F4C64AD3-4590-45D1-9985-C01C549A91FD}" type="parTrans" cxnId="{C3490AB1-DA06-4FE4-A1C2-F408FDF8E537}">
      <dgm:prSet/>
      <dgm:spPr/>
    </dgm:pt>
    <dgm:pt modelId="{F6905F78-2586-4FE6-907D-8146DAEA2015}" type="sibTrans" cxnId="{C3490AB1-DA06-4FE4-A1C2-F408FDF8E537}">
      <dgm:prSet/>
      <dgm:spPr/>
    </dgm:pt>
    <dgm:pt modelId="{94FBC91C-E3B4-4377-AEF6-EACF43372A07}">
      <dgm:prSet phldr="0"/>
      <dgm:spPr/>
      <dgm:t>
        <a:bodyPr/>
        <a:lstStyle/>
        <a:p>
          <a:pPr algn="l"/>
          <a:r>
            <a:rPr lang="fr-FR" sz="2000" dirty="0">
              <a:solidFill>
                <a:srgbClr val="F3F3F3"/>
              </a:solidFill>
              <a:latin typeface="Fira Sans Condensed Light"/>
            </a:rPr>
            <a:t>Paramètre les référentiels (emballages, poids, règles d’affranchissement, etc.)</a:t>
          </a:r>
          <a:endParaRPr lang="en-US" sz="2000" dirty="0">
            <a:solidFill>
              <a:srgbClr val="0C343D"/>
            </a:solidFill>
            <a:latin typeface="Fira Sans Condensed Light"/>
          </a:endParaRPr>
        </a:p>
      </dgm:t>
    </dgm:pt>
    <dgm:pt modelId="{59BBE68D-4009-4EEF-9D34-C8D19726610D}" type="parTrans" cxnId="{1FF8661C-3A0D-4C35-A420-71DC2774F86B}">
      <dgm:prSet/>
      <dgm:spPr/>
    </dgm:pt>
    <dgm:pt modelId="{0F020B28-2204-4B51-A1E6-776503DBCDDA}" type="sibTrans" cxnId="{1FF8661C-3A0D-4C35-A420-71DC2774F86B}">
      <dgm:prSet/>
      <dgm:spPr/>
    </dgm:pt>
    <dgm:pt modelId="{A58B9B3F-539D-481E-8A45-D4F88B9F2484}">
      <dgm:prSet phldr="0"/>
      <dgm:spPr/>
      <dgm:t>
        <a:bodyPr/>
        <a:lstStyle/>
        <a:p>
          <a:pPr algn="l"/>
          <a:r>
            <a:rPr lang="fr-FR" sz="2000" dirty="0">
              <a:solidFill>
                <a:srgbClr val="F3F3F3"/>
              </a:solidFill>
              <a:latin typeface="Fira Sans Condensed Light"/>
            </a:rPr>
            <a:t>Garantit la cohérence des données et des calculs</a:t>
          </a:r>
          <a:endParaRPr lang="en-US" sz="2000" dirty="0">
            <a:solidFill>
              <a:srgbClr val="0C343D"/>
            </a:solidFill>
            <a:latin typeface="Fira Sans Condensed Light"/>
          </a:endParaRPr>
        </a:p>
      </dgm:t>
    </dgm:pt>
    <dgm:pt modelId="{12E94A57-289D-4CBE-A534-D104F393E2BB}" type="parTrans" cxnId="{9F4BB9CB-18C8-4A00-A994-C2AE686C25C6}">
      <dgm:prSet/>
      <dgm:spPr/>
    </dgm:pt>
    <dgm:pt modelId="{46F715D9-F33A-482B-9EC3-D47FB71EE24E}" type="sibTrans" cxnId="{9F4BB9CB-18C8-4A00-A994-C2AE686C25C6}">
      <dgm:prSet/>
      <dgm:spPr/>
    </dgm:pt>
    <dgm:pt modelId="{A7835C59-A241-4484-AFED-5E79B3F577E6}">
      <dgm:prSet phldr="0"/>
      <dgm:spPr/>
      <dgm:t>
        <a:bodyPr/>
        <a:lstStyle/>
        <a:p>
          <a:pPr algn="l"/>
          <a:r>
            <a:rPr lang="fr-FR" sz="2000" dirty="0">
              <a:solidFill>
                <a:srgbClr val="F3F3F3"/>
              </a:solidFill>
              <a:latin typeface="Fira Sans Condensed Light"/>
            </a:rPr>
            <a:t>Acteur clé pour affranchissement et suivi</a:t>
          </a:r>
          <a:endParaRPr lang="fr-FR" dirty="0"/>
        </a:p>
      </dgm:t>
    </dgm:pt>
    <dgm:pt modelId="{935C5948-641C-476C-81B2-5FAA0F313444}" type="parTrans" cxnId="{B9EB0BC7-AE1E-4C45-954B-6957DFD324CC}">
      <dgm:prSet/>
      <dgm:spPr/>
    </dgm:pt>
    <dgm:pt modelId="{D1C3A2DE-3127-43FB-AD96-29FC5C8DD980}" type="sibTrans" cxnId="{B9EB0BC7-AE1E-4C45-954B-6957DFD324CC}">
      <dgm:prSet/>
      <dgm:spPr/>
    </dgm:pt>
    <dgm:pt modelId="{D8445198-19F0-4A2A-A00F-68752D8FB7F9}">
      <dgm:prSet phldr="0"/>
      <dgm:spPr/>
      <dgm:t>
        <a:bodyPr/>
        <a:lstStyle/>
        <a:p>
          <a:pPr algn="l" rtl="0"/>
          <a:r>
            <a:rPr lang="fr-FR" sz="2000" dirty="0">
              <a:solidFill>
                <a:srgbClr val="F3F3F3"/>
              </a:solidFill>
              <a:latin typeface="Fira Sans Condensed Light"/>
            </a:rPr>
            <a:t>Opérateur stock </a:t>
          </a:r>
          <a:endParaRPr lang="en-US" sz="2000" dirty="0">
            <a:solidFill>
              <a:srgbClr val="0C343D"/>
            </a:solidFill>
            <a:latin typeface="Fira Sans Condensed Light"/>
          </a:endParaRPr>
        </a:p>
      </dgm:t>
    </dgm:pt>
    <dgm:pt modelId="{446DE973-B3FC-4773-A2C9-08ED5CB0D648}" type="parTrans" cxnId="{16206BD3-9EE0-4536-BA8B-482C6748AF91}">
      <dgm:prSet/>
      <dgm:spPr/>
    </dgm:pt>
    <dgm:pt modelId="{0AAE2B34-163E-4D8E-8328-111FA55A85CD}" type="sibTrans" cxnId="{16206BD3-9EE0-4536-BA8B-482C6748AF91}">
      <dgm:prSet/>
      <dgm:spPr/>
    </dgm:pt>
    <dgm:pt modelId="{1E8910BC-D7CB-4025-992B-C1FDFCBEC57E}">
      <dgm:prSet phldr="0"/>
      <dgm:spPr/>
      <dgm:t>
        <a:bodyPr/>
        <a:lstStyle/>
        <a:p>
          <a:pPr algn="l"/>
          <a:r>
            <a:rPr lang="fr-FR" sz="2000" dirty="0">
              <a:solidFill>
                <a:srgbClr val="F3F3F3"/>
              </a:solidFill>
              <a:latin typeface="Fira Sans Condensed Light"/>
            </a:rPr>
            <a:t>Gère stocks goodies + inventaires</a:t>
          </a:r>
          <a:endParaRPr lang="en-US" sz="2000" dirty="0">
            <a:solidFill>
              <a:srgbClr val="0C343D"/>
            </a:solidFill>
            <a:latin typeface="Fira Sans Condensed Light"/>
          </a:endParaRPr>
        </a:p>
      </dgm:t>
    </dgm:pt>
    <dgm:pt modelId="{F61ECA90-C4AD-400D-86F2-42BBB77C13F7}" type="parTrans" cxnId="{1C35C67A-8CBC-46FA-A444-22B8862F14CD}">
      <dgm:prSet/>
      <dgm:spPr/>
    </dgm:pt>
    <dgm:pt modelId="{E9F9BB00-279D-4070-B830-120EF53171FB}" type="sibTrans" cxnId="{1C35C67A-8CBC-46FA-A444-22B8862F14CD}">
      <dgm:prSet/>
      <dgm:spPr/>
    </dgm:pt>
    <dgm:pt modelId="{9968781B-0FD2-4740-8055-73F32CD07822}">
      <dgm:prSet phldr="0"/>
      <dgm:spPr/>
      <dgm:t>
        <a:bodyPr/>
        <a:lstStyle/>
        <a:p>
          <a:pPr algn="l"/>
          <a:r>
            <a:rPr lang="fr-FR" sz="2000" dirty="0">
              <a:solidFill>
                <a:srgbClr val="F3F3F3"/>
              </a:solidFill>
              <a:latin typeface="Fira Sans Condensed Light"/>
            </a:rPr>
            <a:t>Impact indirect sur le traitement des commandes </a:t>
          </a:r>
          <a:endParaRPr lang="en-US" sz="2000" dirty="0">
            <a:solidFill>
              <a:srgbClr val="0C343D"/>
            </a:solidFill>
            <a:latin typeface="Fira Sans Condensed Light"/>
          </a:endParaRPr>
        </a:p>
      </dgm:t>
    </dgm:pt>
    <dgm:pt modelId="{8C8055FB-38BF-44D6-B2E1-804A55C754B7}" type="parTrans" cxnId="{CC274D1C-A205-4AB7-B786-11B968DEAA8E}">
      <dgm:prSet/>
      <dgm:spPr/>
    </dgm:pt>
    <dgm:pt modelId="{601C20F3-7944-4093-BF12-114FCA0A68D1}" type="sibTrans" cxnId="{CC274D1C-A205-4AB7-B786-11B968DEAA8E}">
      <dgm:prSet/>
      <dgm:spPr/>
    </dgm:pt>
    <dgm:pt modelId="{BA8C68A0-AA0C-4767-B393-B1DA198659C1}">
      <dgm:prSet phldr="0"/>
      <dgm:spPr/>
      <dgm:t>
        <a:bodyPr/>
        <a:lstStyle/>
        <a:p>
          <a:pPr algn="l"/>
          <a:r>
            <a:rPr lang="fr-FR" sz="2000" dirty="0">
              <a:solidFill>
                <a:srgbClr val="F3F3F3"/>
              </a:solidFill>
              <a:latin typeface="Fira Sans Condensed Light"/>
            </a:rPr>
            <a:t>Direction / management </a:t>
          </a:r>
          <a:endParaRPr lang="en-US" sz="2000" dirty="0">
            <a:solidFill>
              <a:srgbClr val="0C343D"/>
            </a:solidFill>
            <a:latin typeface="Fira Sans Condensed Light"/>
          </a:endParaRPr>
        </a:p>
      </dgm:t>
    </dgm:pt>
    <dgm:pt modelId="{A49657C8-7A43-4004-BD57-25AC21052871}" type="parTrans" cxnId="{61FA091B-1B58-4259-89F2-A0C89174C5B0}">
      <dgm:prSet/>
      <dgm:spPr/>
    </dgm:pt>
    <dgm:pt modelId="{76DE7490-26DA-46DF-A66E-95641FE9EF98}" type="sibTrans" cxnId="{61FA091B-1B58-4259-89F2-A0C89174C5B0}">
      <dgm:prSet/>
      <dgm:spPr/>
    </dgm:pt>
    <dgm:pt modelId="{69B94616-F0C0-4E87-8444-23C1613ABDD9}">
      <dgm:prSet phldr="0"/>
      <dgm:spPr/>
      <dgm:t>
        <a:bodyPr/>
        <a:lstStyle/>
        <a:p>
          <a:pPr algn="l"/>
          <a:r>
            <a:rPr lang="fr-FR" sz="2000" dirty="0">
              <a:solidFill>
                <a:srgbClr val="F3F3F3"/>
              </a:solidFill>
              <a:latin typeface="Fira Sans Condensed Light"/>
            </a:rPr>
            <a:t>Consulte statistiques/rapports pour le pilotage</a:t>
          </a:r>
          <a:endParaRPr lang="en-US" sz="2000" dirty="0">
            <a:solidFill>
              <a:srgbClr val="0C343D"/>
            </a:solidFill>
            <a:latin typeface="Fira Sans Condensed Light"/>
          </a:endParaRPr>
        </a:p>
      </dgm:t>
    </dgm:pt>
    <dgm:pt modelId="{A0DB5B44-CA30-4BAC-B20B-EFA3D12FB1D1}" type="parTrans" cxnId="{E54B691F-923A-4439-9B18-9ABEFBEEAA3C}">
      <dgm:prSet/>
      <dgm:spPr/>
    </dgm:pt>
    <dgm:pt modelId="{52A08BE2-4030-4509-B5FF-965241A87A21}" type="sibTrans" cxnId="{E54B691F-923A-4439-9B18-9ABEFBEEAA3C}">
      <dgm:prSet/>
      <dgm:spPr/>
    </dgm:pt>
    <dgm:pt modelId="{1009058D-EC5F-4F68-91C0-0F1731D50B2A}">
      <dgm:prSet phldr="0"/>
      <dgm:spPr/>
      <dgm:t>
        <a:bodyPr/>
        <a:lstStyle/>
        <a:p>
          <a:pPr algn="l"/>
          <a:r>
            <a:rPr lang="fr-FR" sz="2000" dirty="0">
              <a:solidFill>
                <a:srgbClr val="F3F3F3"/>
              </a:solidFill>
              <a:latin typeface="Fira Sans Condensed Light"/>
            </a:rPr>
            <a:t>La Poste</a:t>
          </a:r>
          <a:endParaRPr lang="en-US" sz="2000" dirty="0">
            <a:solidFill>
              <a:srgbClr val="0C343D"/>
            </a:solidFill>
            <a:latin typeface="Fira Sans Condensed Light"/>
          </a:endParaRPr>
        </a:p>
      </dgm:t>
    </dgm:pt>
    <dgm:pt modelId="{49A17840-19B9-414B-AB84-CE91FEEC4EE0}" type="parTrans" cxnId="{0EDDA600-5E4D-466B-BD15-C59A17E4EF8B}">
      <dgm:prSet/>
      <dgm:spPr/>
    </dgm:pt>
    <dgm:pt modelId="{3A661E20-5214-4BB8-AFEC-8EFFF33AE789}" type="sibTrans" cxnId="{0EDDA600-5E4D-466B-BD15-C59A17E4EF8B}">
      <dgm:prSet/>
      <dgm:spPr/>
    </dgm:pt>
    <dgm:pt modelId="{79AFD025-46AE-40A4-B87B-230FE5F58DF7}">
      <dgm:prSet phldr="0"/>
      <dgm:spPr/>
      <dgm:t>
        <a:bodyPr/>
        <a:lstStyle/>
        <a:p>
          <a:pPr algn="l"/>
          <a:r>
            <a:rPr lang="fr-FR" sz="2000" dirty="0">
              <a:solidFill>
                <a:srgbClr val="F3F3F3"/>
              </a:solidFill>
              <a:latin typeface="Fira Sans Condensed Light"/>
            </a:rPr>
            <a:t>Fournit tarifs postaux (annuels) + n° de suivi (lettre suivie)</a:t>
          </a:r>
          <a:endParaRPr lang="en-US" sz="2000" dirty="0">
            <a:solidFill>
              <a:srgbClr val="0C343D"/>
            </a:solidFill>
            <a:latin typeface="Fira Sans Condensed Light"/>
          </a:endParaRPr>
        </a:p>
      </dgm:t>
    </dgm:pt>
    <dgm:pt modelId="{EBFF4DF7-59C5-45F5-B789-780FA6E3CE56}" type="parTrans" cxnId="{54F479FB-45AA-45F4-868D-967B10232BA5}">
      <dgm:prSet/>
      <dgm:spPr/>
    </dgm:pt>
    <dgm:pt modelId="{3C1C73BE-AB71-446D-ACFA-DFFF636EE508}" type="sibTrans" cxnId="{54F479FB-45AA-45F4-868D-967B10232BA5}">
      <dgm:prSet/>
      <dgm:spPr/>
    </dgm:pt>
    <dgm:pt modelId="{32FD7148-A2BC-497F-A0C0-93C7108CCA67}">
      <dgm:prSet phldr="0"/>
      <dgm:spPr/>
      <dgm:t>
        <a:bodyPr/>
        <a:lstStyle/>
        <a:p>
          <a:r>
            <a:rPr lang="fr-FR" sz="2800" dirty="0">
              <a:solidFill>
                <a:srgbClr val="F3F3F3"/>
              </a:solidFill>
              <a:latin typeface="Fira Sans Condensed Light"/>
            </a:rPr>
            <a:t>Opérateur colis</a:t>
          </a:r>
          <a:endParaRPr lang="fr-FR" sz="2800" dirty="0"/>
        </a:p>
      </dgm:t>
    </dgm:pt>
    <dgm:pt modelId="{A961B84F-36E4-424B-AB2E-063E981EC1B0}" type="parTrans" cxnId="{556A7E74-F14A-4AE9-B501-DBD2F9A517AA}">
      <dgm:prSet/>
      <dgm:spPr/>
    </dgm:pt>
    <dgm:pt modelId="{75A87B82-3FD4-4992-B9EC-4D6559514B4E}" type="sibTrans" cxnId="{556A7E74-F14A-4AE9-B501-DBD2F9A517AA}">
      <dgm:prSet/>
      <dgm:spPr/>
    </dgm:pt>
    <dgm:pt modelId="{623E1C96-BB71-4A2B-9A86-249BEFBD47C4}" type="pres">
      <dgm:prSet presAssocID="{2E9B4206-D41E-4B56-B250-966006541C74}" presName="diagram" presStyleCnt="0">
        <dgm:presLayoutVars>
          <dgm:dir/>
          <dgm:resizeHandles val="exact"/>
        </dgm:presLayoutVars>
      </dgm:prSet>
      <dgm:spPr/>
    </dgm:pt>
    <dgm:pt modelId="{6B8B3751-27F0-4011-8E38-DC2008B3F718}" type="pres">
      <dgm:prSet presAssocID="{E4305981-424F-4FB9-A617-4C8A74A8A135}" presName="node" presStyleLbl="node1" presStyleIdx="0" presStyleCnt="6">
        <dgm:presLayoutVars>
          <dgm:bulletEnabled val="1"/>
        </dgm:presLayoutVars>
      </dgm:prSet>
      <dgm:spPr/>
    </dgm:pt>
    <dgm:pt modelId="{B45DA785-5615-4026-BE34-7794C7A11CCB}" type="pres">
      <dgm:prSet presAssocID="{D2BD05D0-F116-45CA-B4F5-BF499DC45458}" presName="sibTrans" presStyleCnt="0"/>
      <dgm:spPr/>
    </dgm:pt>
    <dgm:pt modelId="{EE829056-CFF6-4B8E-ACD9-40D80192156C}" type="pres">
      <dgm:prSet presAssocID="{32FD7148-A2BC-497F-A0C0-93C7108CCA67}" presName="node" presStyleLbl="node1" presStyleIdx="1" presStyleCnt="6">
        <dgm:presLayoutVars>
          <dgm:bulletEnabled val="1"/>
        </dgm:presLayoutVars>
      </dgm:prSet>
      <dgm:spPr/>
    </dgm:pt>
    <dgm:pt modelId="{C873D93C-1895-47B6-926F-9989F1A06C2D}" type="pres">
      <dgm:prSet presAssocID="{75A87B82-3FD4-4992-B9EC-4D6559514B4E}" presName="sibTrans" presStyleCnt="0"/>
      <dgm:spPr/>
    </dgm:pt>
    <dgm:pt modelId="{AA405503-AFB0-4A90-8EDF-A6C9A70FA971}" type="pres">
      <dgm:prSet presAssocID="{5A099D9C-39FC-4D61-B80B-832B958BA51B}" presName="node" presStyleLbl="node1" presStyleIdx="2" presStyleCnt="6">
        <dgm:presLayoutVars>
          <dgm:bulletEnabled val="1"/>
        </dgm:presLayoutVars>
      </dgm:prSet>
      <dgm:spPr/>
    </dgm:pt>
    <dgm:pt modelId="{0B977943-9DEB-44BF-B1E1-45651D851CDA}" type="pres">
      <dgm:prSet presAssocID="{F6905F78-2586-4FE6-907D-8146DAEA2015}" presName="sibTrans" presStyleCnt="0"/>
      <dgm:spPr/>
    </dgm:pt>
    <dgm:pt modelId="{1D152F0C-2509-4A68-B1BC-FA2B47B1FE8E}" type="pres">
      <dgm:prSet presAssocID="{D8445198-19F0-4A2A-A00F-68752D8FB7F9}" presName="node" presStyleLbl="node1" presStyleIdx="3" presStyleCnt="6">
        <dgm:presLayoutVars>
          <dgm:bulletEnabled val="1"/>
        </dgm:presLayoutVars>
      </dgm:prSet>
      <dgm:spPr/>
    </dgm:pt>
    <dgm:pt modelId="{178C9411-C1EC-450A-A745-C10FCAA06E68}" type="pres">
      <dgm:prSet presAssocID="{0AAE2B34-163E-4D8E-8328-111FA55A85CD}" presName="sibTrans" presStyleCnt="0"/>
      <dgm:spPr/>
    </dgm:pt>
    <dgm:pt modelId="{9B4FDFC7-51D3-4B9D-BC20-4CC8CD472E21}" type="pres">
      <dgm:prSet presAssocID="{BA8C68A0-AA0C-4767-B393-B1DA198659C1}" presName="node" presStyleLbl="node1" presStyleIdx="4" presStyleCnt="6">
        <dgm:presLayoutVars>
          <dgm:bulletEnabled val="1"/>
        </dgm:presLayoutVars>
      </dgm:prSet>
      <dgm:spPr/>
    </dgm:pt>
    <dgm:pt modelId="{4EE8C05D-775F-4E60-BE9C-C2F7A414A171}" type="pres">
      <dgm:prSet presAssocID="{76DE7490-26DA-46DF-A66E-95641FE9EF98}" presName="sibTrans" presStyleCnt="0"/>
      <dgm:spPr/>
    </dgm:pt>
    <dgm:pt modelId="{97BB6BD1-1C5C-4658-A541-7FE0655EF73B}" type="pres">
      <dgm:prSet presAssocID="{1009058D-EC5F-4F68-91C0-0F1731D50B2A}" presName="node" presStyleLbl="node1" presStyleIdx="5" presStyleCnt="6">
        <dgm:presLayoutVars>
          <dgm:bulletEnabled val="1"/>
        </dgm:presLayoutVars>
      </dgm:prSet>
      <dgm:spPr/>
    </dgm:pt>
  </dgm:ptLst>
  <dgm:cxnLst>
    <dgm:cxn modelId="{0EDDA600-5E4D-466B-BD15-C59A17E4EF8B}" srcId="{2E9B4206-D41E-4B56-B250-966006541C74}" destId="{1009058D-EC5F-4F68-91C0-0F1731D50B2A}" srcOrd="5" destOrd="0" parTransId="{49A17840-19B9-414B-AB84-CE91FEEC4EE0}" sibTransId="{3A661E20-5214-4BB8-AFEC-8EFFF33AE789}"/>
    <dgm:cxn modelId="{CC14DD09-9A8F-4A9C-9454-6F2A9D680D96}" type="presOf" srcId="{94FBC91C-E3B4-4377-AEF6-EACF43372A07}" destId="{AA405503-AFB0-4A90-8EDF-A6C9A70FA971}" srcOrd="0" destOrd="1" presId="urn:microsoft.com/office/officeart/2005/8/layout/default"/>
    <dgm:cxn modelId="{62233A11-E0EC-420A-ABF1-BF957D3E5BA3}" type="presOf" srcId="{A58B9B3F-539D-481E-8A45-D4F88B9F2484}" destId="{AA405503-AFB0-4A90-8EDF-A6C9A70FA971}" srcOrd="0" destOrd="2" presId="urn:microsoft.com/office/officeart/2005/8/layout/default"/>
    <dgm:cxn modelId="{C6BCE012-D4C2-4213-BAA5-5AE85B1A57DD}" type="presOf" srcId="{0C62CDAB-AD9F-48F1-A0E7-A5115321E1E2}" destId="{EE829056-CFF6-4B8E-ACD9-40D80192156C}" srcOrd="0" destOrd="2" presId="urn:microsoft.com/office/officeart/2005/8/layout/default"/>
    <dgm:cxn modelId="{0DA57918-510E-4A53-A6AA-00A503FBCFA2}" type="presOf" srcId="{BA8C68A0-AA0C-4767-B393-B1DA198659C1}" destId="{9B4FDFC7-51D3-4B9D-BC20-4CC8CD472E21}" srcOrd="0" destOrd="0" presId="urn:microsoft.com/office/officeart/2005/8/layout/default"/>
    <dgm:cxn modelId="{61FA091B-1B58-4259-89F2-A0C89174C5B0}" srcId="{2E9B4206-D41E-4B56-B250-966006541C74}" destId="{BA8C68A0-AA0C-4767-B393-B1DA198659C1}" srcOrd="4" destOrd="0" parTransId="{A49657C8-7A43-4004-BD57-25AC21052871}" sibTransId="{76DE7490-26DA-46DF-A66E-95641FE9EF98}"/>
    <dgm:cxn modelId="{1FF8661C-3A0D-4C35-A420-71DC2774F86B}" srcId="{5A099D9C-39FC-4D61-B80B-832B958BA51B}" destId="{94FBC91C-E3B4-4377-AEF6-EACF43372A07}" srcOrd="0" destOrd="0" parTransId="{59BBE68D-4009-4EEF-9D34-C8D19726610D}" sibTransId="{0F020B28-2204-4B51-A1E6-776503DBCDDA}"/>
    <dgm:cxn modelId="{CC274D1C-A205-4AB7-B786-11B968DEAA8E}" srcId="{D8445198-19F0-4A2A-A00F-68752D8FB7F9}" destId="{9968781B-0FD2-4740-8055-73F32CD07822}" srcOrd="1" destOrd="0" parTransId="{8C8055FB-38BF-44D6-B2E1-804A55C754B7}" sibTransId="{601C20F3-7944-4093-BF12-114FCA0A68D1}"/>
    <dgm:cxn modelId="{E54B691F-923A-4439-9B18-9ABEFBEEAA3C}" srcId="{BA8C68A0-AA0C-4767-B393-B1DA198659C1}" destId="{69B94616-F0C0-4E87-8444-23C1613ABDD9}" srcOrd="0" destOrd="0" parTransId="{A0DB5B44-CA30-4BAC-B20B-EFA3D12FB1D1}" sibTransId="{52A08BE2-4030-4509-B5FF-965241A87A21}"/>
    <dgm:cxn modelId="{62FE3E24-F9D8-4015-B126-C763647AFC3D}" srcId="{32FD7148-A2BC-497F-A0C0-93C7108CCA67}" destId="{0C62CDAB-AD9F-48F1-A0E7-A5115321E1E2}" srcOrd="1" destOrd="0" parTransId="{4BE1711C-338C-4B40-8DD2-86C19D934485}" sibTransId="{F2949025-9C51-40A0-BB95-8C08E56D1200}"/>
    <dgm:cxn modelId="{A2C2912D-209A-42C1-8E17-F711B7E573A9}" type="presOf" srcId="{E4305981-424F-4FB9-A617-4C8A74A8A135}" destId="{6B8B3751-27F0-4011-8E38-DC2008B3F718}" srcOrd="0" destOrd="0" presId="urn:microsoft.com/office/officeart/2005/8/layout/default"/>
    <dgm:cxn modelId="{09372630-536E-41D9-968A-74329FF085C0}" srcId="{32FD7148-A2BC-497F-A0C0-93C7108CCA67}" destId="{CEC7BE6A-90C7-4A8A-8CAF-1554056FED1C}" srcOrd="0" destOrd="0" parTransId="{2D4BC1B6-662D-4374-8C48-F18E19001A28}" sibTransId="{196446F3-8FA9-4AB6-96A0-3128635F911F}"/>
    <dgm:cxn modelId="{CF8AE838-D645-4170-85E4-76B724054E9B}" type="presOf" srcId="{A2EECEF9-31EC-4016-924D-354EFA072950}" destId="{6B8B3751-27F0-4011-8E38-DC2008B3F718}" srcOrd="0" destOrd="1" presId="urn:microsoft.com/office/officeart/2005/8/layout/default"/>
    <dgm:cxn modelId="{F71A4E39-F7A5-4DF6-A2DB-CE1957CEA892}" type="presOf" srcId="{5A099D9C-39FC-4D61-B80B-832B958BA51B}" destId="{AA405503-AFB0-4A90-8EDF-A6C9A70FA971}" srcOrd="0" destOrd="0" presId="urn:microsoft.com/office/officeart/2005/8/layout/default"/>
    <dgm:cxn modelId="{14F05646-9C41-4C06-9F49-2982652CC7EC}" type="presOf" srcId="{9968781B-0FD2-4740-8055-73F32CD07822}" destId="{1D152F0C-2509-4A68-B1BC-FA2B47B1FE8E}" srcOrd="0" destOrd="2" presId="urn:microsoft.com/office/officeart/2005/8/layout/default"/>
    <dgm:cxn modelId="{097E5567-5DC2-4D92-ACDC-C4989425C6F9}" type="presOf" srcId="{79AFD025-46AE-40A4-B87B-230FE5F58DF7}" destId="{97BB6BD1-1C5C-4658-A541-7FE0655EF73B}" srcOrd="0" destOrd="1" presId="urn:microsoft.com/office/officeart/2005/8/layout/default"/>
    <dgm:cxn modelId="{E4F9944C-C716-428F-82A6-301E7854F78F}" type="presOf" srcId="{69B94616-F0C0-4E87-8444-23C1613ABDD9}" destId="{9B4FDFC7-51D3-4B9D-BC20-4CC8CD472E21}" srcOrd="0" destOrd="1" presId="urn:microsoft.com/office/officeart/2005/8/layout/default"/>
    <dgm:cxn modelId="{DF9D8B6E-B6AA-4956-88E5-68E00CB2E3C2}" srcId="{2E9B4206-D41E-4B56-B250-966006541C74}" destId="{E4305981-424F-4FB9-A617-4C8A74A8A135}" srcOrd="0" destOrd="0" parTransId="{36B43A7E-4179-4F62-984E-2238E516622F}" sibTransId="{D2BD05D0-F116-45CA-B4F5-BF499DC45458}"/>
    <dgm:cxn modelId="{26316D72-9CBF-408E-AA80-7668033C7F2D}" srcId="{E4305981-424F-4FB9-A617-4C8A74A8A135}" destId="{A2EECEF9-31EC-4016-924D-354EFA072950}" srcOrd="0" destOrd="0" parTransId="{36FCFADE-7CA8-44E1-A524-19A4CD444F7E}" sibTransId="{0ED7A41D-9F7C-4FF3-98E5-32C79CC78D3E}"/>
    <dgm:cxn modelId="{556A7E74-F14A-4AE9-B501-DBD2F9A517AA}" srcId="{2E9B4206-D41E-4B56-B250-966006541C74}" destId="{32FD7148-A2BC-497F-A0C0-93C7108CCA67}" srcOrd="1" destOrd="0" parTransId="{A961B84F-36E4-424B-AB2E-063E981EC1B0}" sibTransId="{75A87B82-3FD4-4992-B9EC-4D6559514B4E}"/>
    <dgm:cxn modelId="{82DA6876-3C81-4873-85A3-A0B9DB18AA85}" srcId="{E4305981-424F-4FB9-A617-4C8A74A8A135}" destId="{1B294C33-76A0-48F4-9047-777D08B79BFB}" srcOrd="1" destOrd="0" parTransId="{8C1FEEA7-7FB3-410D-9BE2-1D99A3F54948}" sibTransId="{0A6BB6C0-9EC5-4379-BE2C-FF553D6DDF6A}"/>
    <dgm:cxn modelId="{AACB4258-DC08-4F90-843C-7ED0E21EC57A}" type="presOf" srcId="{1B294C33-76A0-48F4-9047-777D08B79BFB}" destId="{6B8B3751-27F0-4011-8E38-DC2008B3F718}" srcOrd="0" destOrd="2" presId="urn:microsoft.com/office/officeart/2005/8/layout/default"/>
    <dgm:cxn modelId="{1C35C67A-8CBC-46FA-A444-22B8862F14CD}" srcId="{D8445198-19F0-4A2A-A00F-68752D8FB7F9}" destId="{1E8910BC-D7CB-4025-992B-C1FDFCBEC57E}" srcOrd="0" destOrd="0" parTransId="{F61ECA90-C4AD-400D-86F2-42BBB77C13F7}" sibTransId="{E9F9BB00-279D-4070-B830-120EF53171FB}"/>
    <dgm:cxn modelId="{1EC1D895-A9E2-4349-BB18-3A0D8AD329D6}" type="presOf" srcId="{D8445198-19F0-4A2A-A00F-68752D8FB7F9}" destId="{1D152F0C-2509-4A68-B1BC-FA2B47B1FE8E}" srcOrd="0" destOrd="0" presId="urn:microsoft.com/office/officeart/2005/8/layout/default"/>
    <dgm:cxn modelId="{B06966A1-5876-424C-AFA9-988B7996701B}" type="presOf" srcId="{A7835C59-A241-4484-AFED-5E79B3F577E6}" destId="{97BB6BD1-1C5C-4658-A541-7FE0655EF73B}" srcOrd="0" destOrd="2" presId="urn:microsoft.com/office/officeart/2005/8/layout/default"/>
    <dgm:cxn modelId="{C3490AB1-DA06-4FE4-A1C2-F408FDF8E537}" srcId="{2E9B4206-D41E-4B56-B250-966006541C74}" destId="{5A099D9C-39FC-4D61-B80B-832B958BA51B}" srcOrd="2" destOrd="0" parTransId="{F4C64AD3-4590-45D1-9985-C01C549A91FD}" sibTransId="{F6905F78-2586-4FE6-907D-8146DAEA2015}"/>
    <dgm:cxn modelId="{B9EB0BC7-AE1E-4C45-954B-6957DFD324CC}" srcId="{1009058D-EC5F-4F68-91C0-0F1731D50B2A}" destId="{A7835C59-A241-4484-AFED-5E79B3F577E6}" srcOrd="1" destOrd="0" parTransId="{935C5948-641C-476C-81B2-5FAA0F313444}" sibTransId="{D1C3A2DE-3127-43FB-AD96-29FC5C8DD980}"/>
    <dgm:cxn modelId="{67A3AEC8-22B6-4E63-B3D8-44AD09E8216A}" type="presOf" srcId="{2E9B4206-D41E-4B56-B250-966006541C74}" destId="{623E1C96-BB71-4A2B-9A86-249BEFBD47C4}" srcOrd="0" destOrd="0" presId="urn:microsoft.com/office/officeart/2005/8/layout/default"/>
    <dgm:cxn modelId="{9F4BB9CB-18C8-4A00-A994-C2AE686C25C6}" srcId="{5A099D9C-39FC-4D61-B80B-832B958BA51B}" destId="{A58B9B3F-539D-481E-8A45-D4F88B9F2484}" srcOrd="1" destOrd="0" parTransId="{12E94A57-289D-4CBE-A534-D104F393E2BB}" sibTransId="{46F715D9-F33A-482B-9EC3-D47FB71EE24E}"/>
    <dgm:cxn modelId="{16206BD3-9EE0-4536-BA8B-482C6748AF91}" srcId="{2E9B4206-D41E-4B56-B250-966006541C74}" destId="{D8445198-19F0-4A2A-A00F-68752D8FB7F9}" srcOrd="3" destOrd="0" parTransId="{446DE973-B3FC-4773-A2C9-08ED5CB0D648}" sibTransId="{0AAE2B34-163E-4D8E-8328-111FA55A85CD}"/>
    <dgm:cxn modelId="{370D60D4-E2D9-4F63-8B9E-4CA03E254D57}" type="presOf" srcId="{CEC7BE6A-90C7-4A8A-8CAF-1554056FED1C}" destId="{EE829056-CFF6-4B8E-ACD9-40D80192156C}" srcOrd="0" destOrd="1" presId="urn:microsoft.com/office/officeart/2005/8/layout/default"/>
    <dgm:cxn modelId="{62A07FD6-8B30-4C33-9A5D-E14E19268BC8}" type="presOf" srcId="{1E8910BC-D7CB-4025-992B-C1FDFCBEC57E}" destId="{1D152F0C-2509-4A68-B1BC-FA2B47B1FE8E}" srcOrd="0" destOrd="1" presId="urn:microsoft.com/office/officeart/2005/8/layout/default"/>
    <dgm:cxn modelId="{474A4FE2-5797-4E10-9146-B160F38A31D3}" type="presOf" srcId="{1009058D-EC5F-4F68-91C0-0F1731D50B2A}" destId="{97BB6BD1-1C5C-4658-A541-7FE0655EF73B}" srcOrd="0" destOrd="0" presId="urn:microsoft.com/office/officeart/2005/8/layout/default"/>
    <dgm:cxn modelId="{54F479FB-45AA-45F4-868D-967B10232BA5}" srcId="{1009058D-EC5F-4F68-91C0-0F1731D50B2A}" destId="{79AFD025-46AE-40A4-B87B-230FE5F58DF7}" srcOrd="0" destOrd="0" parTransId="{EBFF4DF7-59C5-45F5-B789-780FA6E3CE56}" sibTransId="{3C1C73BE-AB71-446D-ACFA-DFFF636EE508}"/>
    <dgm:cxn modelId="{D8F1BBFC-6021-48D2-9BD0-71C5FA91B169}" type="presOf" srcId="{32FD7148-A2BC-497F-A0C0-93C7108CCA67}" destId="{EE829056-CFF6-4B8E-ACD9-40D80192156C}" srcOrd="0" destOrd="0" presId="urn:microsoft.com/office/officeart/2005/8/layout/default"/>
    <dgm:cxn modelId="{5FC523E8-D10F-4559-A65A-E73E23A60D27}" type="presParOf" srcId="{623E1C96-BB71-4A2B-9A86-249BEFBD47C4}" destId="{6B8B3751-27F0-4011-8E38-DC2008B3F718}" srcOrd="0" destOrd="0" presId="urn:microsoft.com/office/officeart/2005/8/layout/default"/>
    <dgm:cxn modelId="{BA8F0A7B-EC55-4D12-B93F-8A63A0F23EA7}" type="presParOf" srcId="{623E1C96-BB71-4A2B-9A86-249BEFBD47C4}" destId="{B45DA785-5615-4026-BE34-7794C7A11CCB}" srcOrd="1" destOrd="0" presId="urn:microsoft.com/office/officeart/2005/8/layout/default"/>
    <dgm:cxn modelId="{165A1096-5C3D-479A-85D8-A021E41BD2BD}" type="presParOf" srcId="{623E1C96-BB71-4A2B-9A86-249BEFBD47C4}" destId="{EE829056-CFF6-4B8E-ACD9-40D80192156C}" srcOrd="2" destOrd="0" presId="urn:microsoft.com/office/officeart/2005/8/layout/default"/>
    <dgm:cxn modelId="{0C706669-6987-4B79-8F74-8876FD56FFF7}" type="presParOf" srcId="{623E1C96-BB71-4A2B-9A86-249BEFBD47C4}" destId="{C873D93C-1895-47B6-926F-9989F1A06C2D}" srcOrd="3" destOrd="0" presId="urn:microsoft.com/office/officeart/2005/8/layout/default"/>
    <dgm:cxn modelId="{517AE7F3-6C25-43DE-94D9-CFD8DE7750F6}" type="presParOf" srcId="{623E1C96-BB71-4A2B-9A86-249BEFBD47C4}" destId="{AA405503-AFB0-4A90-8EDF-A6C9A70FA971}" srcOrd="4" destOrd="0" presId="urn:microsoft.com/office/officeart/2005/8/layout/default"/>
    <dgm:cxn modelId="{DCE009A9-4176-45F1-95F1-90A46D3054FE}" type="presParOf" srcId="{623E1C96-BB71-4A2B-9A86-249BEFBD47C4}" destId="{0B977943-9DEB-44BF-B1E1-45651D851CDA}" srcOrd="5" destOrd="0" presId="urn:microsoft.com/office/officeart/2005/8/layout/default"/>
    <dgm:cxn modelId="{951572DA-E363-4651-8060-A3A00FC8F682}" type="presParOf" srcId="{623E1C96-BB71-4A2B-9A86-249BEFBD47C4}" destId="{1D152F0C-2509-4A68-B1BC-FA2B47B1FE8E}" srcOrd="6" destOrd="0" presId="urn:microsoft.com/office/officeart/2005/8/layout/default"/>
    <dgm:cxn modelId="{CED8C7EE-C576-42A9-94CC-DAA676B08E72}" type="presParOf" srcId="{623E1C96-BB71-4A2B-9A86-249BEFBD47C4}" destId="{178C9411-C1EC-450A-A745-C10FCAA06E68}" srcOrd="7" destOrd="0" presId="urn:microsoft.com/office/officeart/2005/8/layout/default"/>
    <dgm:cxn modelId="{02970384-BE0A-4D9B-809A-5F0D5D176999}" type="presParOf" srcId="{623E1C96-BB71-4A2B-9A86-249BEFBD47C4}" destId="{9B4FDFC7-51D3-4B9D-BC20-4CC8CD472E21}" srcOrd="8" destOrd="0" presId="urn:microsoft.com/office/officeart/2005/8/layout/default"/>
    <dgm:cxn modelId="{E3A0B76C-C431-4113-9061-50A5C22647AD}" type="presParOf" srcId="{623E1C96-BB71-4A2B-9A86-249BEFBD47C4}" destId="{4EE8C05D-775F-4E60-BE9C-C2F7A414A171}" srcOrd="9" destOrd="0" presId="urn:microsoft.com/office/officeart/2005/8/layout/default"/>
    <dgm:cxn modelId="{1F8CD6A0-18EC-439B-80D7-83663223099C}" type="presParOf" srcId="{623E1C96-BB71-4A2B-9A86-249BEFBD47C4}" destId="{97BB6BD1-1C5C-4658-A541-7FE0655EF73B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E21DA6-1AD1-47C1-8591-0DC21510405B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75D08262-AAFB-4B01-A996-CAB7F5CB5D57}">
      <dgm:prSet phldr="0"/>
      <dgm:spPr/>
      <dgm:t>
        <a:bodyPr/>
        <a:lstStyle/>
        <a:p>
          <a:pPr algn="l"/>
          <a:r>
            <a:rPr lang="fr-FR" b="1" dirty="0"/>
            <a:t>E01 Login</a:t>
          </a:r>
          <a:r>
            <a:rPr lang="fr-FR" dirty="0"/>
            <a:t> → Connexion</a:t>
          </a:r>
          <a:endParaRPr lang="en-US" dirty="0"/>
        </a:p>
      </dgm:t>
    </dgm:pt>
    <dgm:pt modelId="{7D78B46E-D36F-4A74-A10B-F4ABD02AC994}" type="parTrans" cxnId="{3BAACAE9-AD15-49BE-8644-99D48001E0B6}">
      <dgm:prSet/>
      <dgm:spPr/>
      <dgm:t>
        <a:bodyPr/>
        <a:lstStyle/>
        <a:p>
          <a:endParaRPr lang="fr-FR"/>
        </a:p>
      </dgm:t>
    </dgm:pt>
    <dgm:pt modelId="{3D8A46BE-0CF7-4412-8F07-860BF3E7D53C}" type="sibTrans" cxnId="{3BAACAE9-AD15-49BE-8644-99D48001E0B6}">
      <dgm:prSet/>
      <dgm:spPr/>
      <dgm:t>
        <a:bodyPr/>
        <a:lstStyle/>
        <a:p>
          <a:endParaRPr lang="fr-FR"/>
        </a:p>
      </dgm:t>
    </dgm:pt>
    <dgm:pt modelId="{B32D6B2A-2C5A-4D41-A149-5F5E219C1231}">
      <dgm:prSet phldr="0"/>
      <dgm:spPr/>
      <dgm:t>
        <a:bodyPr/>
        <a:lstStyle/>
        <a:p>
          <a:pPr algn="l"/>
          <a:r>
            <a:rPr lang="fr-FR" sz="1800" b="1" dirty="0"/>
            <a:t>E02 Dashboard</a:t>
          </a:r>
          <a:r>
            <a:rPr lang="fr-FR" sz="1800" dirty="0"/>
            <a:t> → Accès au </a:t>
          </a:r>
          <a:r>
            <a:rPr lang="fr-FR" sz="1800" b="1" dirty="0"/>
            <a:t>module Colis</a:t>
          </a:r>
          <a:endParaRPr lang="fr-FR" dirty="0"/>
        </a:p>
      </dgm:t>
    </dgm:pt>
    <dgm:pt modelId="{822AC379-4B60-489E-AC8E-5967AA212DA2}" type="parTrans" cxnId="{17FECA37-E293-404A-9B11-1EEFD6B41DD3}">
      <dgm:prSet/>
      <dgm:spPr/>
      <dgm:t>
        <a:bodyPr/>
        <a:lstStyle/>
        <a:p>
          <a:endParaRPr lang="fr-FR"/>
        </a:p>
      </dgm:t>
    </dgm:pt>
    <dgm:pt modelId="{AAA14D9D-A7F6-4DF1-A8AA-DB21D74D9A28}" type="sibTrans" cxnId="{17FECA37-E293-404A-9B11-1EEFD6B41DD3}">
      <dgm:prSet/>
      <dgm:spPr/>
      <dgm:t>
        <a:bodyPr/>
        <a:lstStyle/>
        <a:p>
          <a:endParaRPr lang="fr-FR"/>
        </a:p>
      </dgm:t>
    </dgm:pt>
    <dgm:pt modelId="{2278BDE2-EE33-4141-9F63-4C0DA3EABAC0}">
      <dgm:prSet phldr="0"/>
      <dgm:spPr/>
      <dgm:t>
        <a:bodyPr/>
        <a:lstStyle/>
        <a:p>
          <a:pPr algn="l"/>
          <a:r>
            <a:rPr lang="fr-FR" b="1" dirty="0"/>
            <a:t>E04 Dossier client (points + historique)</a:t>
          </a:r>
          <a:r>
            <a:rPr lang="fr-FR" dirty="0"/>
            <a:t> → Action </a:t>
          </a:r>
          <a:r>
            <a:rPr lang="fr-FR" b="1" dirty="0"/>
            <a:t>Créer un envoi</a:t>
          </a:r>
          <a:endParaRPr lang="en-US" b="1" dirty="0"/>
        </a:p>
      </dgm:t>
    </dgm:pt>
    <dgm:pt modelId="{9CACECFE-2E71-4A30-97FE-9B448B3CEB48}" type="parTrans" cxnId="{2F87496B-CE1B-425A-8A1D-8C98B4F9ABDD}">
      <dgm:prSet/>
      <dgm:spPr/>
      <dgm:t>
        <a:bodyPr/>
        <a:lstStyle/>
        <a:p>
          <a:endParaRPr lang="fr-FR"/>
        </a:p>
      </dgm:t>
    </dgm:pt>
    <dgm:pt modelId="{E96DE77F-DEC6-4120-9F1C-3A5B3F59EF12}" type="sibTrans" cxnId="{2F87496B-CE1B-425A-8A1D-8C98B4F9ABDD}">
      <dgm:prSet/>
      <dgm:spPr/>
      <dgm:t>
        <a:bodyPr/>
        <a:lstStyle/>
        <a:p>
          <a:endParaRPr lang="fr-FR"/>
        </a:p>
      </dgm:t>
    </dgm:pt>
    <dgm:pt modelId="{5F68DB0A-13CC-491D-833A-026CB3C8C1ED}">
      <dgm:prSet phldr="0"/>
      <dgm:spPr/>
      <dgm:t>
        <a:bodyPr/>
        <a:lstStyle/>
        <a:p>
          <a:pPr algn="l"/>
          <a:r>
            <a:rPr lang="fr-FR" b="1" dirty="0"/>
            <a:t>E05 Création colis (goodies + quantités)</a:t>
          </a:r>
          <a:r>
            <a:rPr lang="fr-FR" dirty="0"/>
            <a:t> → Sélection des goodies</a:t>
          </a:r>
        </a:p>
      </dgm:t>
    </dgm:pt>
    <dgm:pt modelId="{57DF764A-625E-4E57-A799-9E6FBD3E3777}" type="parTrans" cxnId="{36B3E308-0EB8-4FA1-AB88-E3C3E3C44AED}">
      <dgm:prSet/>
      <dgm:spPr/>
      <dgm:t>
        <a:bodyPr/>
        <a:lstStyle/>
        <a:p>
          <a:endParaRPr lang="fr-FR"/>
        </a:p>
      </dgm:t>
    </dgm:pt>
    <dgm:pt modelId="{D83C9732-829C-4EA1-B35B-E243DF07C951}" type="sibTrans" cxnId="{36B3E308-0EB8-4FA1-AB88-E3C3E3C44AED}">
      <dgm:prSet/>
      <dgm:spPr/>
      <dgm:t>
        <a:bodyPr/>
        <a:lstStyle/>
        <a:p>
          <a:endParaRPr lang="fr-FR"/>
        </a:p>
      </dgm:t>
    </dgm:pt>
    <dgm:pt modelId="{EC7B3348-1CD7-40E6-8CAC-F93527195631}">
      <dgm:prSet phldr="0"/>
      <dgm:spPr/>
      <dgm:t>
        <a:bodyPr/>
        <a:lstStyle/>
        <a:p>
          <a:pPr algn="l"/>
          <a:r>
            <a:rPr lang="fr-FR" b="1" dirty="0"/>
            <a:t>E09 Étiquette + tracking</a:t>
          </a:r>
          <a:r>
            <a:rPr lang="fr-FR" dirty="0"/>
            <a:t> → Génération étiquette &amp; n° de suivi (via </a:t>
          </a:r>
          <a:r>
            <a:rPr lang="fr-FR" b="1" dirty="0"/>
            <a:t>La Poste</a:t>
          </a:r>
          <a:r>
            <a:rPr lang="fr-FR" dirty="0"/>
            <a:t>)</a:t>
          </a:r>
          <a:endParaRPr lang="en-US" dirty="0"/>
        </a:p>
      </dgm:t>
    </dgm:pt>
    <dgm:pt modelId="{997473D7-C294-4E25-AF04-07DCDCACB75B}" type="parTrans" cxnId="{06070BD0-2C05-4BCB-BABD-29CA11B106B6}">
      <dgm:prSet/>
      <dgm:spPr/>
      <dgm:t>
        <a:bodyPr/>
        <a:lstStyle/>
        <a:p>
          <a:endParaRPr lang="fr-FR"/>
        </a:p>
      </dgm:t>
    </dgm:pt>
    <dgm:pt modelId="{8D68D419-F328-4B31-9C79-03D50D79D53B}" type="sibTrans" cxnId="{06070BD0-2C05-4BCB-BABD-29CA11B106B6}">
      <dgm:prSet/>
      <dgm:spPr/>
      <dgm:t>
        <a:bodyPr/>
        <a:lstStyle/>
        <a:p>
          <a:endParaRPr lang="fr-FR"/>
        </a:p>
      </dgm:t>
    </dgm:pt>
    <dgm:pt modelId="{2F4EFEB2-C243-44FE-941A-5B5C981B7327}">
      <dgm:prSet phldr="0"/>
      <dgm:spPr/>
      <dgm:t>
        <a:bodyPr/>
        <a:lstStyle/>
        <a:p>
          <a:pPr algn="l"/>
          <a:r>
            <a:rPr lang="fr-FR" sz="1400" b="1" dirty="0"/>
            <a:t>Décision : La Poste disponible ?</a:t>
          </a:r>
          <a:r>
            <a:rPr lang="fr-FR" sz="1400" dirty="0"/>
            <a:t> → sinon </a:t>
          </a:r>
          <a:r>
            <a:rPr lang="fr-FR" sz="1400" i="1" dirty="0"/>
            <a:t>mode dégradé</a:t>
          </a:r>
          <a:r>
            <a:rPr lang="fr-FR" sz="1400" dirty="0"/>
            <a:t> : </a:t>
          </a:r>
          <a:r>
            <a:rPr lang="fr-FR" sz="1400" i="1" dirty="0"/>
            <a:t>brouillon / file d’attente / saisie manuelle</a:t>
          </a:r>
          <a:endParaRPr lang="en-US" sz="1400" dirty="0"/>
        </a:p>
      </dgm:t>
    </dgm:pt>
    <dgm:pt modelId="{AFAEC615-1939-4078-95A9-923701488C53}" type="parTrans" cxnId="{877698E6-010B-4182-8F63-5E9EF4C32790}">
      <dgm:prSet/>
      <dgm:spPr/>
      <dgm:t>
        <a:bodyPr/>
        <a:lstStyle/>
        <a:p>
          <a:endParaRPr lang="fr-FR"/>
        </a:p>
      </dgm:t>
    </dgm:pt>
    <dgm:pt modelId="{EA00D09D-7769-42F3-8916-B03403CF8691}" type="sibTrans" cxnId="{877698E6-010B-4182-8F63-5E9EF4C32790}">
      <dgm:prSet/>
      <dgm:spPr/>
      <dgm:t>
        <a:bodyPr/>
        <a:lstStyle/>
        <a:p>
          <a:endParaRPr lang="fr-FR"/>
        </a:p>
      </dgm:t>
    </dgm:pt>
    <dgm:pt modelId="{6F7C2CA4-C7E6-4272-A152-8EDB36EECEA8}">
      <dgm:prSet phldr="0"/>
      <dgm:spPr/>
      <dgm:t>
        <a:bodyPr/>
        <a:lstStyle/>
        <a:p>
          <a:pPr algn="l"/>
          <a:r>
            <a:rPr lang="fr-FR" b="1" dirty="0"/>
            <a:t>E10 Suivi &amp; clôture</a:t>
          </a:r>
          <a:r>
            <a:rPr lang="fr-FR" dirty="0"/>
            <a:t> → Mise à jour du statut : </a:t>
          </a:r>
          <a:r>
            <a:rPr lang="fr-FR" b="1" dirty="0"/>
            <a:t>Préparé → Expédié → Livré (→ Clôturé)</a:t>
          </a:r>
        </a:p>
      </dgm:t>
    </dgm:pt>
    <dgm:pt modelId="{5B521FF8-2658-42C7-84FA-1783549017BE}" type="parTrans" cxnId="{F41A29F3-E2B1-44C1-8E6F-B20C2B3CFD44}">
      <dgm:prSet/>
      <dgm:spPr/>
      <dgm:t>
        <a:bodyPr/>
        <a:lstStyle/>
        <a:p>
          <a:endParaRPr lang="fr-FR"/>
        </a:p>
      </dgm:t>
    </dgm:pt>
    <dgm:pt modelId="{42DB54EE-8BCC-4E85-8A98-6A1D746F1C0F}" type="sibTrans" cxnId="{F41A29F3-E2B1-44C1-8E6F-B20C2B3CFD44}">
      <dgm:prSet/>
      <dgm:spPr/>
      <dgm:t>
        <a:bodyPr/>
        <a:lstStyle/>
        <a:p>
          <a:endParaRPr lang="fr-FR"/>
        </a:p>
      </dgm:t>
    </dgm:pt>
    <dgm:pt modelId="{CC41A315-7316-47B0-AC17-1C2DB6E74190}">
      <dgm:prSet phldr="0"/>
      <dgm:spPr/>
      <dgm:t>
        <a:bodyPr/>
        <a:lstStyle/>
        <a:p>
          <a:pPr algn="l"/>
          <a:r>
            <a:rPr lang="fr-FR" sz="1800" b="1" dirty="0"/>
            <a:t>E03 Recherche client/collecteur</a:t>
          </a:r>
          <a:r>
            <a:rPr lang="fr-FR" sz="1800" dirty="0"/>
            <a:t> → Saisie/scan du collecteur</a:t>
          </a:r>
          <a:endParaRPr lang="fr-FR" dirty="0"/>
        </a:p>
      </dgm:t>
    </dgm:pt>
    <dgm:pt modelId="{B32F9C4E-9039-43C4-A97B-30880CEB0670}" type="parTrans" cxnId="{EE1D342B-1929-4837-A43C-979F4CA376C1}">
      <dgm:prSet/>
      <dgm:spPr/>
    </dgm:pt>
    <dgm:pt modelId="{3432E092-E14C-490E-BD40-879A705796F0}" type="sibTrans" cxnId="{EE1D342B-1929-4837-A43C-979F4CA376C1}">
      <dgm:prSet/>
      <dgm:spPr/>
      <dgm:t>
        <a:bodyPr/>
        <a:lstStyle/>
        <a:p>
          <a:endParaRPr lang="fr-FR"/>
        </a:p>
      </dgm:t>
    </dgm:pt>
    <dgm:pt modelId="{76783936-41AA-4631-91A8-443C768484FF}">
      <dgm:prSet phldr="0"/>
      <dgm:spPr/>
      <dgm:t>
        <a:bodyPr/>
        <a:lstStyle/>
        <a:p>
          <a:pPr algn="l"/>
          <a:r>
            <a:rPr lang="fr-FR" sz="1400" b="1" dirty="0"/>
            <a:t>Décision : collecteur/points suffisants ?</a:t>
          </a:r>
          <a:r>
            <a:rPr lang="fr-FR" sz="1400" dirty="0"/>
            <a:t> → sinon </a:t>
          </a:r>
          <a:r>
            <a:rPr lang="fr-FR" sz="1400" i="1" dirty="0"/>
            <a:t>demande compléments / rejet motivé</a:t>
          </a:r>
          <a:endParaRPr lang="fr-FR" sz="1400" dirty="0"/>
        </a:p>
      </dgm:t>
    </dgm:pt>
    <dgm:pt modelId="{50A8D9C7-6E7B-4116-8341-58275FB267AC}" type="parTrans" cxnId="{CF56CEE3-9273-4EA0-9B44-BEF3C19F2AEB}">
      <dgm:prSet/>
      <dgm:spPr/>
    </dgm:pt>
    <dgm:pt modelId="{ACE31674-DD9B-4E8A-8933-2612B334BA0F}" type="sibTrans" cxnId="{CF56CEE3-9273-4EA0-9B44-BEF3C19F2AEB}">
      <dgm:prSet/>
      <dgm:spPr/>
      <dgm:t>
        <a:bodyPr/>
        <a:lstStyle/>
        <a:p>
          <a:endParaRPr lang="fr-FR"/>
        </a:p>
      </dgm:t>
    </dgm:pt>
    <dgm:pt modelId="{B2C3576E-7A59-4E76-A75A-D8287AB07141}">
      <dgm:prSet phldr="0"/>
      <dgm:spPr/>
      <dgm:t>
        <a:bodyPr/>
        <a:lstStyle/>
        <a:p>
          <a:pPr algn="l"/>
          <a:r>
            <a:rPr lang="fr-FR" b="1" dirty="0"/>
            <a:t>E06 Validation stock + réservation</a:t>
          </a:r>
          <a:endParaRPr lang="fr-FR" dirty="0"/>
        </a:p>
      </dgm:t>
    </dgm:pt>
    <dgm:pt modelId="{C0AFADDE-E46F-4440-A924-B8A94738645D}" type="parTrans" cxnId="{92B6678E-1941-4B6D-A2DA-25E49A4240D5}">
      <dgm:prSet/>
      <dgm:spPr/>
    </dgm:pt>
    <dgm:pt modelId="{D87106F7-ADE8-4D62-B7B8-DFE576375F54}" type="sibTrans" cxnId="{92B6678E-1941-4B6D-A2DA-25E49A4240D5}">
      <dgm:prSet/>
      <dgm:spPr/>
      <dgm:t>
        <a:bodyPr/>
        <a:lstStyle/>
        <a:p>
          <a:endParaRPr lang="fr-FR"/>
        </a:p>
      </dgm:t>
    </dgm:pt>
    <dgm:pt modelId="{5AC85267-1068-4371-BF93-8694C115DE2A}">
      <dgm:prSet phldr="0"/>
      <dgm:spPr/>
      <dgm:t>
        <a:bodyPr/>
        <a:lstStyle/>
        <a:p>
          <a:pPr algn="l"/>
          <a:r>
            <a:rPr lang="fr-FR" sz="1400" b="1" dirty="0"/>
            <a:t>Décision : stock disponible ?</a:t>
          </a:r>
          <a:r>
            <a:rPr lang="fr-FR" sz="1400" dirty="0"/>
            <a:t> → sinon </a:t>
          </a:r>
          <a:r>
            <a:rPr lang="fr-FR" sz="1400" i="1" dirty="0"/>
            <a:t>alternative / reliquat / rupture</a:t>
          </a:r>
          <a:r>
            <a:rPr lang="fr-FR" sz="1400" dirty="0"/>
            <a:t> (retour </a:t>
          </a:r>
          <a:r>
            <a:rPr lang="fr-FR" sz="1400" b="1" dirty="0"/>
            <a:t>E05</a:t>
          </a:r>
          <a:r>
            <a:rPr lang="fr-FR" sz="1400" dirty="0"/>
            <a:t>)</a:t>
          </a:r>
        </a:p>
      </dgm:t>
    </dgm:pt>
    <dgm:pt modelId="{52F19504-1191-4120-AEAC-B7FF5E67B2C1}" type="parTrans" cxnId="{3BFD1359-DD55-45A4-84CA-DF7DACE88A24}">
      <dgm:prSet/>
      <dgm:spPr/>
    </dgm:pt>
    <dgm:pt modelId="{0091CCE5-6311-48C1-9C2A-075E912C9029}" type="sibTrans" cxnId="{3BFD1359-DD55-45A4-84CA-DF7DACE88A24}">
      <dgm:prSet/>
      <dgm:spPr/>
      <dgm:t>
        <a:bodyPr/>
        <a:lstStyle/>
        <a:p>
          <a:endParaRPr lang="fr-FR"/>
        </a:p>
      </dgm:t>
    </dgm:pt>
    <dgm:pt modelId="{181526FB-0C11-4303-83CD-DA6965BA2556}">
      <dgm:prSet phldr="0"/>
      <dgm:spPr/>
      <dgm:t>
        <a:bodyPr/>
        <a:lstStyle/>
        <a:p>
          <a:pPr algn="l"/>
          <a:r>
            <a:rPr lang="fr-FR" b="1" dirty="0"/>
            <a:t>E07 Saisie expédition (adresse + options)</a:t>
          </a:r>
          <a:endParaRPr lang="fr-FR" dirty="0"/>
        </a:p>
      </dgm:t>
    </dgm:pt>
    <dgm:pt modelId="{B1AB5047-6861-49E9-A7A3-32BA48F79D48}" type="parTrans" cxnId="{1AAC0658-E4EA-464A-A7F8-5B4C5D181B34}">
      <dgm:prSet/>
      <dgm:spPr/>
    </dgm:pt>
    <dgm:pt modelId="{25D1A3FB-D360-42A7-BAD2-84A5C4C3951C}" type="sibTrans" cxnId="{1AAC0658-E4EA-464A-A7F8-5B4C5D181B34}">
      <dgm:prSet/>
      <dgm:spPr/>
      <dgm:t>
        <a:bodyPr/>
        <a:lstStyle/>
        <a:p>
          <a:endParaRPr lang="fr-FR"/>
        </a:p>
      </dgm:t>
    </dgm:pt>
    <dgm:pt modelId="{C27956D8-2C97-45C8-BA12-049A01505C8A}">
      <dgm:prSet phldr="0"/>
      <dgm:spPr/>
      <dgm:t>
        <a:bodyPr/>
        <a:lstStyle/>
        <a:p>
          <a:pPr algn="l"/>
          <a:r>
            <a:rPr lang="fr-FR" b="1" dirty="0"/>
            <a:t>E08 Récapitulatif + validation</a:t>
          </a:r>
          <a:endParaRPr lang="fr-FR" dirty="0"/>
        </a:p>
      </dgm:t>
    </dgm:pt>
    <dgm:pt modelId="{A797EABB-3E7A-4A44-8763-15E065849E09}" type="parTrans" cxnId="{D6E3821B-71EB-45B7-9D0C-9FB57A5BE9E1}">
      <dgm:prSet/>
      <dgm:spPr/>
    </dgm:pt>
    <dgm:pt modelId="{883BB1B8-4AEF-4175-AB8C-B03996F5F18F}" type="sibTrans" cxnId="{D6E3821B-71EB-45B7-9D0C-9FB57A5BE9E1}">
      <dgm:prSet/>
      <dgm:spPr/>
      <dgm:t>
        <a:bodyPr/>
        <a:lstStyle/>
        <a:p>
          <a:endParaRPr lang="fr-FR"/>
        </a:p>
      </dgm:t>
    </dgm:pt>
    <dgm:pt modelId="{49891F56-0CB0-4D83-B201-EE1C3C205591}">
      <dgm:prSet phldr="0"/>
      <dgm:spPr/>
      <dgm:t>
        <a:bodyPr/>
        <a:lstStyle/>
        <a:p>
          <a:pPr algn="l"/>
          <a:r>
            <a:rPr lang="fr-FR" sz="1400" b="1" dirty="0"/>
            <a:t>Décision : adresse valide ?</a:t>
          </a:r>
          <a:r>
            <a:rPr lang="fr-FR" sz="1400" dirty="0"/>
            <a:t> → sinon </a:t>
          </a:r>
          <a:r>
            <a:rPr lang="fr-FR" sz="1400" i="1" dirty="0"/>
            <a:t>correction</a:t>
          </a:r>
          <a:r>
            <a:rPr lang="fr-FR" sz="1400" dirty="0"/>
            <a:t> (retour </a:t>
          </a:r>
          <a:r>
            <a:rPr lang="fr-FR" sz="1400" b="1" dirty="0"/>
            <a:t>E07</a:t>
          </a:r>
          <a:r>
            <a:rPr lang="fr-FR" sz="1400" dirty="0"/>
            <a:t>)</a:t>
          </a:r>
        </a:p>
      </dgm:t>
    </dgm:pt>
    <dgm:pt modelId="{87B0BF39-BCE5-4A2E-90F4-52611CBBD0A3}" type="parTrans" cxnId="{6229CC32-291B-4DA5-B15B-6970CD8E909A}">
      <dgm:prSet/>
      <dgm:spPr/>
    </dgm:pt>
    <dgm:pt modelId="{E6E8E176-8017-42A1-A00D-2ED28561AE45}" type="sibTrans" cxnId="{6229CC32-291B-4DA5-B15B-6970CD8E909A}">
      <dgm:prSet/>
      <dgm:spPr/>
      <dgm:t>
        <a:bodyPr/>
        <a:lstStyle/>
        <a:p>
          <a:endParaRPr lang="fr-FR"/>
        </a:p>
      </dgm:t>
    </dgm:pt>
    <dgm:pt modelId="{9552044E-16AB-467E-A826-6AA9A555FA7F}">
      <dgm:prSet phldr="0"/>
      <dgm:spPr/>
      <dgm:t>
        <a:bodyPr/>
        <a:lstStyle/>
        <a:p>
          <a:pPr algn="l"/>
          <a:r>
            <a:rPr lang="fr-FR" sz="1400" b="1" dirty="0"/>
            <a:t>Décision : validation opérateur ?</a:t>
          </a:r>
          <a:r>
            <a:rPr lang="fr-FR" sz="1400" dirty="0"/>
            <a:t> → sinon </a:t>
          </a:r>
          <a:r>
            <a:rPr lang="fr-FR" sz="1400" i="1" dirty="0"/>
            <a:t>modif</a:t>
          </a:r>
          <a:r>
            <a:rPr lang="fr-FR" sz="1400" dirty="0"/>
            <a:t> (retour </a:t>
          </a:r>
          <a:r>
            <a:rPr lang="fr-FR" sz="1400" b="1" dirty="0"/>
            <a:t>E05/E07</a:t>
          </a:r>
          <a:r>
            <a:rPr lang="fr-FR" sz="1400" dirty="0"/>
            <a:t>)</a:t>
          </a:r>
        </a:p>
      </dgm:t>
    </dgm:pt>
    <dgm:pt modelId="{FBD2EA4C-1C0A-4072-AEC5-E5B4D2CEB36E}" type="parTrans" cxnId="{E4F3B780-1D1E-4DC3-A9D5-5CE74F5706F9}">
      <dgm:prSet/>
      <dgm:spPr/>
    </dgm:pt>
    <dgm:pt modelId="{8BBC26CB-2122-4F0C-905D-D25275DEEDFF}" type="sibTrans" cxnId="{E4F3B780-1D1E-4DC3-A9D5-5CE74F5706F9}">
      <dgm:prSet/>
      <dgm:spPr/>
      <dgm:t>
        <a:bodyPr/>
        <a:lstStyle/>
        <a:p>
          <a:endParaRPr lang="fr-FR"/>
        </a:p>
      </dgm:t>
    </dgm:pt>
    <dgm:pt modelId="{835532B9-2386-4DA2-98CB-AA09326D4740}" type="pres">
      <dgm:prSet presAssocID="{30E21DA6-1AD1-47C1-8591-0DC21510405B}" presName="diagram" presStyleCnt="0">
        <dgm:presLayoutVars>
          <dgm:dir/>
          <dgm:resizeHandles val="exact"/>
        </dgm:presLayoutVars>
      </dgm:prSet>
      <dgm:spPr/>
    </dgm:pt>
    <dgm:pt modelId="{7F5D8AF3-62A0-4796-8587-8F575F026920}" type="pres">
      <dgm:prSet presAssocID="{75D08262-AAFB-4B01-A996-CAB7F5CB5D57}" presName="node" presStyleLbl="node1" presStyleIdx="0" presStyleCnt="10">
        <dgm:presLayoutVars>
          <dgm:bulletEnabled val="1"/>
        </dgm:presLayoutVars>
      </dgm:prSet>
      <dgm:spPr/>
    </dgm:pt>
    <dgm:pt modelId="{2CBA0427-3938-4D6B-B05A-A959849A85DB}" type="pres">
      <dgm:prSet presAssocID="{3D8A46BE-0CF7-4412-8F07-860BF3E7D53C}" presName="sibTrans" presStyleLbl="sibTrans2D1" presStyleIdx="0" presStyleCnt="9"/>
      <dgm:spPr/>
    </dgm:pt>
    <dgm:pt modelId="{D1129300-47A3-4AB0-8BE9-B702C650F00D}" type="pres">
      <dgm:prSet presAssocID="{3D8A46BE-0CF7-4412-8F07-860BF3E7D53C}" presName="connectorText" presStyleLbl="sibTrans2D1" presStyleIdx="0" presStyleCnt="9"/>
      <dgm:spPr/>
    </dgm:pt>
    <dgm:pt modelId="{51DA7288-ADBC-4037-9738-7E3EE86DE7A6}" type="pres">
      <dgm:prSet presAssocID="{B32D6B2A-2C5A-4D41-A149-5F5E219C1231}" presName="node" presStyleLbl="node1" presStyleIdx="1" presStyleCnt="10">
        <dgm:presLayoutVars>
          <dgm:bulletEnabled val="1"/>
        </dgm:presLayoutVars>
      </dgm:prSet>
      <dgm:spPr/>
    </dgm:pt>
    <dgm:pt modelId="{89C9C23D-185C-474A-B3C2-25B97D5CB092}" type="pres">
      <dgm:prSet presAssocID="{AAA14D9D-A7F6-4DF1-A8AA-DB21D74D9A28}" presName="sibTrans" presStyleLbl="sibTrans2D1" presStyleIdx="1" presStyleCnt="9"/>
      <dgm:spPr/>
    </dgm:pt>
    <dgm:pt modelId="{002EC6E3-68A7-469D-B756-1116B0F66186}" type="pres">
      <dgm:prSet presAssocID="{AAA14D9D-A7F6-4DF1-A8AA-DB21D74D9A28}" presName="connectorText" presStyleLbl="sibTrans2D1" presStyleIdx="1" presStyleCnt="9"/>
      <dgm:spPr/>
    </dgm:pt>
    <dgm:pt modelId="{24B35936-684A-45FE-8F66-E9F3D8D3D920}" type="pres">
      <dgm:prSet presAssocID="{CC41A315-7316-47B0-AC17-1C2DB6E74190}" presName="node" presStyleLbl="node1" presStyleIdx="2" presStyleCnt="10">
        <dgm:presLayoutVars>
          <dgm:bulletEnabled val="1"/>
        </dgm:presLayoutVars>
      </dgm:prSet>
      <dgm:spPr/>
    </dgm:pt>
    <dgm:pt modelId="{56AD8B7A-4738-47F3-9244-43DADD7821F0}" type="pres">
      <dgm:prSet presAssocID="{3432E092-E14C-490E-BD40-879A705796F0}" presName="sibTrans" presStyleLbl="sibTrans2D1" presStyleIdx="2" presStyleCnt="9"/>
      <dgm:spPr/>
    </dgm:pt>
    <dgm:pt modelId="{E9F3BB1D-9AC9-4045-B7C5-4EB4C313E166}" type="pres">
      <dgm:prSet presAssocID="{3432E092-E14C-490E-BD40-879A705796F0}" presName="connectorText" presStyleLbl="sibTrans2D1" presStyleIdx="2" presStyleCnt="9"/>
      <dgm:spPr/>
    </dgm:pt>
    <dgm:pt modelId="{279EB346-AC5A-44E2-88D4-26101FEDBC78}" type="pres">
      <dgm:prSet presAssocID="{2278BDE2-EE33-4141-9F63-4C0DA3EABAC0}" presName="node" presStyleLbl="node1" presStyleIdx="3" presStyleCnt="10">
        <dgm:presLayoutVars>
          <dgm:bulletEnabled val="1"/>
        </dgm:presLayoutVars>
      </dgm:prSet>
      <dgm:spPr/>
    </dgm:pt>
    <dgm:pt modelId="{7F80C440-778F-43A9-BC8F-7BD0A662B82B}" type="pres">
      <dgm:prSet presAssocID="{E96DE77F-DEC6-4120-9F1C-3A5B3F59EF12}" presName="sibTrans" presStyleLbl="sibTrans2D1" presStyleIdx="3" presStyleCnt="9"/>
      <dgm:spPr/>
    </dgm:pt>
    <dgm:pt modelId="{23442F47-7AB8-48B9-AE0E-5FF031493464}" type="pres">
      <dgm:prSet presAssocID="{E96DE77F-DEC6-4120-9F1C-3A5B3F59EF12}" presName="connectorText" presStyleLbl="sibTrans2D1" presStyleIdx="3" presStyleCnt="9"/>
      <dgm:spPr/>
    </dgm:pt>
    <dgm:pt modelId="{0347DD70-104A-42A4-A8C1-C16D27095E46}" type="pres">
      <dgm:prSet presAssocID="{5F68DB0A-13CC-491D-833A-026CB3C8C1ED}" presName="node" presStyleLbl="node1" presStyleIdx="4" presStyleCnt="10">
        <dgm:presLayoutVars>
          <dgm:bulletEnabled val="1"/>
        </dgm:presLayoutVars>
      </dgm:prSet>
      <dgm:spPr/>
    </dgm:pt>
    <dgm:pt modelId="{CC716FCD-A25D-4ED5-87C8-8E6C22D54DF7}" type="pres">
      <dgm:prSet presAssocID="{D83C9732-829C-4EA1-B35B-E243DF07C951}" presName="sibTrans" presStyleLbl="sibTrans2D1" presStyleIdx="4" presStyleCnt="9"/>
      <dgm:spPr/>
    </dgm:pt>
    <dgm:pt modelId="{832CAA73-924C-4014-BB60-D21E2C9E5C2E}" type="pres">
      <dgm:prSet presAssocID="{D83C9732-829C-4EA1-B35B-E243DF07C951}" presName="connectorText" presStyleLbl="sibTrans2D1" presStyleIdx="4" presStyleCnt="9"/>
      <dgm:spPr/>
    </dgm:pt>
    <dgm:pt modelId="{241B1018-B82E-4D36-9282-30640362A9CB}" type="pres">
      <dgm:prSet presAssocID="{B2C3576E-7A59-4E76-A75A-D8287AB07141}" presName="node" presStyleLbl="node1" presStyleIdx="5" presStyleCnt="10">
        <dgm:presLayoutVars>
          <dgm:bulletEnabled val="1"/>
        </dgm:presLayoutVars>
      </dgm:prSet>
      <dgm:spPr/>
    </dgm:pt>
    <dgm:pt modelId="{04563EF0-F4FD-48B8-92E4-D5650378CE1B}" type="pres">
      <dgm:prSet presAssocID="{D87106F7-ADE8-4D62-B7B8-DFE576375F54}" presName="sibTrans" presStyleLbl="sibTrans2D1" presStyleIdx="5" presStyleCnt="9"/>
      <dgm:spPr/>
    </dgm:pt>
    <dgm:pt modelId="{1D4FA9B0-473C-4E1B-BFAC-18471B9F2AD5}" type="pres">
      <dgm:prSet presAssocID="{D87106F7-ADE8-4D62-B7B8-DFE576375F54}" presName="connectorText" presStyleLbl="sibTrans2D1" presStyleIdx="5" presStyleCnt="9"/>
      <dgm:spPr/>
    </dgm:pt>
    <dgm:pt modelId="{F5CECDD7-4385-4D7C-9759-F90DF42007D9}" type="pres">
      <dgm:prSet presAssocID="{181526FB-0C11-4303-83CD-DA6965BA2556}" presName="node" presStyleLbl="node1" presStyleIdx="6" presStyleCnt="10">
        <dgm:presLayoutVars>
          <dgm:bulletEnabled val="1"/>
        </dgm:presLayoutVars>
      </dgm:prSet>
      <dgm:spPr/>
    </dgm:pt>
    <dgm:pt modelId="{09725CAD-329A-4AEB-969A-E2EB630BBD38}" type="pres">
      <dgm:prSet presAssocID="{25D1A3FB-D360-42A7-BAD2-84A5C4C3951C}" presName="sibTrans" presStyleLbl="sibTrans2D1" presStyleIdx="6" presStyleCnt="9"/>
      <dgm:spPr/>
    </dgm:pt>
    <dgm:pt modelId="{B38B89D7-B82B-422F-B302-31ECA3CAEF54}" type="pres">
      <dgm:prSet presAssocID="{25D1A3FB-D360-42A7-BAD2-84A5C4C3951C}" presName="connectorText" presStyleLbl="sibTrans2D1" presStyleIdx="6" presStyleCnt="9"/>
      <dgm:spPr/>
    </dgm:pt>
    <dgm:pt modelId="{840C246E-B6DF-419F-B27D-4261EBCE1AAB}" type="pres">
      <dgm:prSet presAssocID="{C27956D8-2C97-45C8-BA12-049A01505C8A}" presName="node" presStyleLbl="node1" presStyleIdx="7" presStyleCnt="10">
        <dgm:presLayoutVars>
          <dgm:bulletEnabled val="1"/>
        </dgm:presLayoutVars>
      </dgm:prSet>
      <dgm:spPr/>
    </dgm:pt>
    <dgm:pt modelId="{3932E1C3-6839-41EE-910A-E363CF03536F}" type="pres">
      <dgm:prSet presAssocID="{883BB1B8-4AEF-4175-AB8C-B03996F5F18F}" presName="sibTrans" presStyleLbl="sibTrans2D1" presStyleIdx="7" presStyleCnt="9"/>
      <dgm:spPr/>
    </dgm:pt>
    <dgm:pt modelId="{38B9B058-785B-4770-A1C3-8904E1EF82A3}" type="pres">
      <dgm:prSet presAssocID="{883BB1B8-4AEF-4175-AB8C-B03996F5F18F}" presName="connectorText" presStyleLbl="sibTrans2D1" presStyleIdx="7" presStyleCnt="9"/>
      <dgm:spPr/>
    </dgm:pt>
    <dgm:pt modelId="{72E5CBF9-F763-459E-8605-E5BDA908D6D6}" type="pres">
      <dgm:prSet presAssocID="{EC7B3348-1CD7-40E6-8CAC-F93527195631}" presName="node" presStyleLbl="node1" presStyleIdx="8" presStyleCnt="10">
        <dgm:presLayoutVars>
          <dgm:bulletEnabled val="1"/>
        </dgm:presLayoutVars>
      </dgm:prSet>
      <dgm:spPr/>
    </dgm:pt>
    <dgm:pt modelId="{5494B5DF-912C-4375-A874-9BFAB23A400F}" type="pres">
      <dgm:prSet presAssocID="{8D68D419-F328-4B31-9C79-03D50D79D53B}" presName="sibTrans" presStyleLbl="sibTrans2D1" presStyleIdx="8" presStyleCnt="9"/>
      <dgm:spPr/>
    </dgm:pt>
    <dgm:pt modelId="{FAE16A72-DEE4-4297-819D-508263FF9383}" type="pres">
      <dgm:prSet presAssocID="{8D68D419-F328-4B31-9C79-03D50D79D53B}" presName="connectorText" presStyleLbl="sibTrans2D1" presStyleIdx="8" presStyleCnt="9"/>
      <dgm:spPr/>
    </dgm:pt>
    <dgm:pt modelId="{B7E585C0-4351-47B2-83B2-AEBC626658CA}" type="pres">
      <dgm:prSet presAssocID="{6F7C2CA4-C7E6-4272-A152-8EDB36EECEA8}" presName="node" presStyleLbl="node1" presStyleIdx="9" presStyleCnt="10">
        <dgm:presLayoutVars>
          <dgm:bulletEnabled val="1"/>
        </dgm:presLayoutVars>
      </dgm:prSet>
      <dgm:spPr/>
    </dgm:pt>
  </dgm:ptLst>
  <dgm:cxnLst>
    <dgm:cxn modelId="{36B3E308-0EB8-4FA1-AB88-E3C3E3C44AED}" srcId="{30E21DA6-1AD1-47C1-8591-0DC21510405B}" destId="{5F68DB0A-13CC-491D-833A-026CB3C8C1ED}" srcOrd="4" destOrd="0" parTransId="{57DF764A-625E-4E57-A799-9E6FBD3E3777}" sibTransId="{D83C9732-829C-4EA1-B35B-E243DF07C951}"/>
    <dgm:cxn modelId="{7996B110-5AC6-4D4E-B1D9-637000425266}" type="presOf" srcId="{3D8A46BE-0CF7-4412-8F07-860BF3E7D53C}" destId="{D1129300-47A3-4AB0-8BE9-B702C650F00D}" srcOrd="1" destOrd="0" presId="urn:microsoft.com/office/officeart/2005/8/layout/process5"/>
    <dgm:cxn modelId="{10613514-ABBB-4131-BA3B-5A46471C9969}" type="presOf" srcId="{883BB1B8-4AEF-4175-AB8C-B03996F5F18F}" destId="{38B9B058-785B-4770-A1C3-8904E1EF82A3}" srcOrd="1" destOrd="0" presId="urn:microsoft.com/office/officeart/2005/8/layout/process5"/>
    <dgm:cxn modelId="{6FFFC415-4792-4281-950F-878D22F61BF1}" type="presOf" srcId="{B2C3576E-7A59-4E76-A75A-D8287AB07141}" destId="{241B1018-B82E-4D36-9282-30640362A9CB}" srcOrd="0" destOrd="0" presId="urn:microsoft.com/office/officeart/2005/8/layout/process5"/>
    <dgm:cxn modelId="{09B3CA1A-36C1-4E95-B24E-BFCCB74DCA70}" type="presOf" srcId="{EC7B3348-1CD7-40E6-8CAC-F93527195631}" destId="{72E5CBF9-F763-459E-8605-E5BDA908D6D6}" srcOrd="0" destOrd="0" presId="urn:microsoft.com/office/officeart/2005/8/layout/process5"/>
    <dgm:cxn modelId="{D6E3821B-71EB-45B7-9D0C-9FB57A5BE9E1}" srcId="{30E21DA6-1AD1-47C1-8591-0DC21510405B}" destId="{C27956D8-2C97-45C8-BA12-049A01505C8A}" srcOrd="7" destOrd="0" parTransId="{A797EABB-3E7A-4A44-8763-15E065849E09}" sibTransId="{883BB1B8-4AEF-4175-AB8C-B03996F5F18F}"/>
    <dgm:cxn modelId="{EE1D342B-1929-4837-A43C-979F4CA376C1}" srcId="{30E21DA6-1AD1-47C1-8591-0DC21510405B}" destId="{CC41A315-7316-47B0-AC17-1C2DB6E74190}" srcOrd="2" destOrd="0" parTransId="{B32F9C4E-9039-43C4-A97B-30880CEB0670}" sibTransId="{3432E092-E14C-490E-BD40-879A705796F0}"/>
    <dgm:cxn modelId="{0F01682B-DF53-4467-8566-E66B57AA5C78}" type="presOf" srcId="{6F7C2CA4-C7E6-4272-A152-8EDB36EECEA8}" destId="{B7E585C0-4351-47B2-83B2-AEBC626658CA}" srcOrd="0" destOrd="0" presId="urn:microsoft.com/office/officeart/2005/8/layout/process5"/>
    <dgm:cxn modelId="{6229CC32-291B-4DA5-B15B-6970CD8E909A}" srcId="{C27956D8-2C97-45C8-BA12-049A01505C8A}" destId="{49891F56-0CB0-4D83-B201-EE1C3C205591}" srcOrd="0" destOrd="0" parTransId="{87B0BF39-BCE5-4A2E-90F4-52611CBBD0A3}" sibTransId="{E6E8E176-8017-42A1-A00D-2ED28561AE45}"/>
    <dgm:cxn modelId="{17FECA37-E293-404A-9B11-1EEFD6B41DD3}" srcId="{30E21DA6-1AD1-47C1-8591-0DC21510405B}" destId="{B32D6B2A-2C5A-4D41-A149-5F5E219C1231}" srcOrd="1" destOrd="0" parTransId="{822AC379-4B60-489E-AC8E-5967AA212DA2}" sibTransId="{AAA14D9D-A7F6-4DF1-A8AA-DB21D74D9A28}"/>
    <dgm:cxn modelId="{35805338-A67B-481A-91EC-ECC5DE84B46D}" type="presOf" srcId="{30E21DA6-1AD1-47C1-8591-0DC21510405B}" destId="{835532B9-2386-4DA2-98CB-AA09326D4740}" srcOrd="0" destOrd="0" presId="urn:microsoft.com/office/officeart/2005/8/layout/process5"/>
    <dgm:cxn modelId="{23A5B75F-68B6-4395-B2F5-79B87185F9D8}" type="presOf" srcId="{CC41A315-7316-47B0-AC17-1C2DB6E74190}" destId="{24B35936-684A-45FE-8F66-E9F3D8D3D920}" srcOrd="0" destOrd="0" presId="urn:microsoft.com/office/officeart/2005/8/layout/process5"/>
    <dgm:cxn modelId="{BBC54B41-CB61-44AE-A595-E5D8DF1E1D3F}" type="presOf" srcId="{75D08262-AAFB-4B01-A996-CAB7F5CB5D57}" destId="{7F5D8AF3-62A0-4796-8587-8F575F026920}" srcOrd="0" destOrd="0" presId="urn:microsoft.com/office/officeart/2005/8/layout/process5"/>
    <dgm:cxn modelId="{4DA60842-2101-4CC5-B1C0-98030A54506C}" type="presOf" srcId="{76783936-41AA-4631-91A8-443C768484FF}" destId="{24B35936-684A-45FE-8F66-E9F3D8D3D920}" srcOrd="0" destOrd="1" presId="urn:microsoft.com/office/officeart/2005/8/layout/process5"/>
    <dgm:cxn modelId="{5E867F44-DFB6-4D5F-852D-EDBE6C7C7AAE}" type="presOf" srcId="{E96DE77F-DEC6-4120-9F1C-3A5B3F59EF12}" destId="{7F80C440-778F-43A9-BC8F-7BD0A662B82B}" srcOrd="0" destOrd="0" presId="urn:microsoft.com/office/officeart/2005/8/layout/process5"/>
    <dgm:cxn modelId="{2F87496B-CE1B-425A-8A1D-8C98B4F9ABDD}" srcId="{30E21DA6-1AD1-47C1-8591-0DC21510405B}" destId="{2278BDE2-EE33-4141-9F63-4C0DA3EABAC0}" srcOrd="3" destOrd="0" parTransId="{9CACECFE-2E71-4A30-97FE-9B448B3CEB48}" sibTransId="{E96DE77F-DEC6-4120-9F1C-3A5B3F59EF12}"/>
    <dgm:cxn modelId="{F382E94B-4490-4F5A-94BF-23C5353FC717}" type="presOf" srcId="{49891F56-0CB0-4D83-B201-EE1C3C205591}" destId="{840C246E-B6DF-419F-B27D-4261EBCE1AAB}" srcOrd="0" destOrd="1" presId="urn:microsoft.com/office/officeart/2005/8/layout/process5"/>
    <dgm:cxn modelId="{2F47674D-5A4A-4014-B955-58BBFBEEEFC9}" type="presOf" srcId="{8D68D419-F328-4B31-9C79-03D50D79D53B}" destId="{5494B5DF-912C-4375-A874-9BFAB23A400F}" srcOrd="0" destOrd="0" presId="urn:microsoft.com/office/officeart/2005/8/layout/process5"/>
    <dgm:cxn modelId="{393D684E-127D-427A-A3A3-EF367CFEE9F8}" type="presOf" srcId="{3432E092-E14C-490E-BD40-879A705796F0}" destId="{56AD8B7A-4738-47F3-9244-43DADD7821F0}" srcOrd="0" destOrd="0" presId="urn:microsoft.com/office/officeart/2005/8/layout/process5"/>
    <dgm:cxn modelId="{2100A555-E1A2-4A55-B100-1262E6483E59}" type="presOf" srcId="{3D8A46BE-0CF7-4412-8F07-860BF3E7D53C}" destId="{2CBA0427-3938-4D6B-B05A-A959849A85DB}" srcOrd="0" destOrd="0" presId="urn:microsoft.com/office/officeart/2005/8/layout/process5"/>
    <dgm:cxn modelId="{8175C975-D8A8-4901-97D0-7C940AADCEA6}" type="presOf" srcId="{25D1A3FB-D360-42A7-BAD2-84A5C4C3951C}" destId="{09725CAD-329A-4AEB-969A-E2EB630BBD38}" srcOrd="0" destOrd="0" presId="urn:microsoft.com/office/officeart/2005/8/layout/process5"/>
    <dgm:cxn modelId="{1AAC0658-E4EA-464A-A7F8-5B4C5D181B34}" srcId="{30E21DA6-1AD1-47C1-8591-0DC21510405B}" destId="{181526FB-0C11-4303-83CD-DA6965BA2556}" srcOrd="6" destOrd="0" parTransId="{B1AB5047-6861-49E9-A7A3-32BA48F79D48}" sibTransId="{25D1A3FB-D360-42A7-BAD2-84A5C4C3951C}"/>
    <dgm:cxn modelId="{953E4078-DB07-4A8C-A392-5A4580A8F563}" type="presOf" srcId="{25D1A3FB-D360-42A7-BAD2-84A5C4C3951C}" destId="{B38B89D7-B82B-422F-B302-31ECA3CAEF54}" srcOrd="1" destOrd="0" presId="urn:microsoft.com/office/officeart/2005/8/layout/process5"/>
    <dgm:cxn modelId="{3BFD1359-DD55-45A4-84CA-DF7DACE88A24}" srcId="{B2C3576E-7A59-4E76-A75A-D8287AB07141}" destId="{5AC85267-1068-4371-BF93-8694C115DE2A}" srcOrd="0" destOrd="0" parTransId="{52F19504-1191-4120-AEAC-B7FF5E67B2C1}" sibTransId="{0091CCE5-6311-48C1-9C2A-075E912C9029}"/>
    <dgm:cxn modelId="{E4F3B780-1D1E-4DC3-A9D5-5CE74F5706F9}" srcId="{C27956D8-2C97-45C8-BA12-049A01505C8A}" destId="{9552044E-16AB-467E-A826-6AA9A555FA7F}" srcOrd="1" destOrd="0" parTransId="{FBD2EA4C-1C0A-4072-AEC5-E5B4D2CEB36E}" sibTransId="{8BBC26CB-2122-4F0C-905D-D25275DEEDFF}"/>
    <dgm:cxn modelId="{7AE99E85-B438-44B1-B01C-E31746200A2E}" type="presOf" srcId="{181526FB-0C11-4303-83CD-DA6965BA2556}" destId="{F5CECDD7-4385-4D7C-9759-F90DF42007D9}" srcOrd="0" destOrd="0" presId="urn:microsoft.com/office/officeart/2005/8/layout/process5"/>
    <dgm:cxn modelId="{92B6678E-1941-4B6D-A2DA-25E49A4240D5}" srcId="{30E21DA6-1AD1-47C1-8591-0DC21510405B}" destId="{B2C3576E-7A59-4E76-A75A-D8287AB07141}" srcOrd="5" destOrd="0" parTransId="{C0AFADDE-E46F-4440-A924-B8A94738645D}" sibTransId="{D87106F7-ADE8-4D62-B7B8-DFE576375F54}"/>
    <dgm:cxn modelId="{DC926391-DA3F-46BC-B92C-84B86B1A43B8}" type="presOf" srcId="{AAA14D9D-A7F6-4DF1-A8AA-DB21D74D9A28}" destId="{89C9C23D-185C-474A-B3C2-25B97D5CB092}" srcOrd="0" destOrd="0" presId="urn:microsoft.com/office/officeart/2005/8/layout/process5"/>
    <dgm:cxn modelId="{D3A20194-D544-4635-9EB2-CA90B6CBDBC1}" type="presOf" srcId="{5F68DB0A-13CC-491D-833A-026CB3C8C1ED}" destId="{0347DD70-104A-42A4-A8C1-C16D27095E46}" srcOrd="0" destOrd="0" presId="urn:microsoft.com/office/officeart/2005/8/layout/process5"/>
    <dgm:cxn modelId="{A9F3709C-9BF9-45D8-AB79-DB5C0EC13163}" type="presOf" srcId="{B32D6B2A-2C5A-4D41-A149-5F5E219C1231}" destId="{51DA7288-ADBC-4037-9738-7E3EE86DE7A6}" srcOrd="0" destOrd="0" presId="urn:microsoft.com/office/officeart/2005/8/layout/process5"/>
    <dgm:cxn modelId="{D9256AA7-4CD1-400B-9226-A5362B7E1BB8}" type="presOf" srcId="{5AC85267-1068-4371-BF93-8694C115DE2A}" destId="{241B1018-B82E-4D36-9282-30640362A9CB}" srcOrd="0" destOrd="1" presId="urn:microsoft.com/office/officeart/2005/8/layout/process5"/>
    <dgm:cxn modelId="{075B4DBC-69F1-48E8-B207-2A4B9C6A9C5E}" type="presOf" srcId="{3432E092-E14C-490E-BD40-879A705796F0}" destId="{E9F3BB1D-9AC9-4045-B7C5-4EB4C313E166}" srcOrd="1" destOrd="0" presId="urn:microsoft.com/office/officeart/2005/8/layout/process5"/>
    <dgm:cxn modelId="{AE2B65C5-1E48-47BF-A0AA-62F53867007F}" type="presOf" srcId="{8D68D419-F328-4B31-9C79-03D50D79D53B}" destId="{FAE16A72-DEE4-4297-819D-508263FF9383}" srcOrd="1" destOrd="0" presId="urn:microsoft.com/office/officeart/2005/8/layout/process5"/>
    <dgm:cxn modelId="{7E91FFC7-B8C0-428D-BD88-8D8195B431C1}" type="presOf" srcId="{D83C9732-829C-4EA1-B35B-E243DF07C951}" destId="{832CAA73-924C-4014-BB60-D21E2C9E5C2E}" srcOrd="1" destOrd="0" presId="urn:microsoft.com/office/officeart/2005/8/layout/process5"/>
    <dgm:cxn modelId="{06070BD0-2C05-4BCB-BABD-29CA11B106B6}" srcId="{30E21DA6-1AD1-47C1-8591-0DC21510405B}" destId="{EC7B3348-1CD7-40E6-8CAC-F93527195631}" srcOrd="8" destOrd="0" parTransId="{997473D7-C294-4E25-AF04-07DCDCACB75B}" sibTransId="{8D68D419-F328-4B31-9C79-03D50D79D53B}"/>
    <dgm:cxn modelId="{456F87D2-D81F-4853-A5A5-5D45AE45C936}" type="presOf" srcId="{AAA14D9D-A7F6-4DF1-A8AA-DB21D74D9A28}" destId="{002EC6E3-68A7-469D-B756-1116B0F66186}" srcOrd="1" destOrd="0" presId="urn:microsoft.com/office/officeart/2005/8/layout/process5"/>
    <dgm:cxn modelId="{0B3A5AD3-FB5C-431D-A462-0B1706A38D70}" type="presOf" srcId="{2278BDE2-EE33-4141-9F63-4C0DA3EABAC0}" destId="{279EB346-AC5A-44E2-88D4-26101FEDBC78}" srcOrd="0" destOrd="0" presId="urn:microsoft.com/office/officeart/2005/8/layout/process5"/>
    <dgm:cxn modelId="{5D1BC4D6-DCDD-4D1C-BBC8-39217B32635E}" type="presOf" srcId="{D87106F7-ADE8-4D62-B7B8-DFE576375F54}" destId="{1D4FA9B0-473C-4E1B-BFAC-18471B9F2AD5}" srcOrd="1" destOrd="0" presId="urn:microsoft.com/office/officeart/2005/8/layout/process5"/>
    <dgm:cxn modelId="{A78F59DE-0023-4D5B-9A11-8FEAE5AFE4AB}" type="presOf" srcId="{883BB1B8-4AEF-4175-AB8C-B03996F5F18F}" destId="{3932E1C3-6839-41EE-910A-E363CF03536F}" srcOrd="0" destOrd="0" presId="urn:microsoft.com/office/officeart/2005/8/layout/process5"/>
    <dgm:cxn modelId="{327DC4E3-7945-4464-95D9-52EE2556C0AD}" type="presOf" srcId="{D83C9732-829C-4EA1-B35B-E243DF07C951}" destId="{CC716FCD-A25D-4ED5-87C8-8E6C22D54DF7}" srcOrd="0" destOrd="0" presId="urn:microsoft.com/office/officeart/2005/8/layout/process5"/>
    <dgm:cxn modelId="{CF56CEE3-9273-4EA0-9B44-BEF3C19F2AEB}" srcId="{CC41A315-7316-47B0-AC17-1C2DB6E74190}" destId="{76783936-41AA-4631-91A8-443C768484FF}" srcOrd="0" destOrd="0" parTransId="{50A8D9C7-6E7B-4116-8341-58275FB267AC}" sibTransId="{ACE31674-DD9B-4E8A-8933-2612B334BA0F}"/>
    <dgm:cxn modelId="{877698E6-010B-4182-8F63-5E9EF4C32790}" srcId="{EC7B3348-1CD7-40E6-8CAC-F93527195631}" destId="{2F4EFEB2-C243-44FE-941A-5B5C981B7327}" srcOrd="0" destOrd="0" parTransId="{AFAEC615-1939-4078-95A9-923701488C53}" sibTransId="{EA00D09D-7769-42F3-8916-B03403CF8691}"/>
    <dgm:cxn modelId="{A579B7E6-7258-4418-AECE-3798EAAA918E}" type="presOf" srcId="{C27956D8-2C97-45C8-BA12-049A01505C8A}" destId="{840C246E-B6DF-419F-B27D-4261EBCE1AAB}" srcOrd="0" destOrd="0" presId="urn:microsoft.com/office/officeart/2005/8/layout/process5"/>
    <dgm:cxn modelId="{2423F3E7-33B6-4696-BBEF-CB2DF4A9B40C}" type="presOf" srcId="{E96DE77F-DEC6-4120-9F1C-3A5B3F59EF12}" destId="{23442F47-7AB8-48B9-AE0E-5FF031493464}" srcOrd="1" destOrd="0" presId="urn:microsoft.com/office/officeart/2005/8/layout/process5"/>
    <dgm:cxn modelId="{3BAACAE9-AD15-49BE-8644-99D48001E0B6}" srcId="{30E21DA6-1AD1-47C1-8591-0DC21510405B}" destId="{75D08262-AAFB-4B01-A996-CAB7F5CB5D57}" srcOrd="0" destOrd="0" parTransId="{7D78B46E-D36F-4A74-A10B-F4ABD02AC994}" sibTransId="{3D8A46BE-0CF7-4412-8F07-860BF3E7D53C}"/>
    <dgm:cxn modelId="{BCD993EA-27A0-44A7-A8BE-94296BA34450}" type="presOf" srcId="{2F4EFEB2-C243-44FE-941A-5B5C981B7327}" destId="{72E5CBF9-F763-459E-8605-E5BDA908D6D6}" srcOrd="0" destOrd="1" presId="urn:microsoft.com/office/officeart/2005/8/layout/process5"/>
    <dgm:cxn modelId="{F41A29F3-E2B1-44C1-8E6F-B20C2B3CFD44}" srcId="{30E21DA6-1AD1-47C1-8591-0DC21510405B}" destId="{6F7C2CA4-C7E6-4272-A152-8EDB36EECEA8}" srcOrd="9" destOrd="0" parTransId="{5B521FF8-2658-42C7-84FA-1783549017BE}" sibTransId="{42DB54EE-8BCC-4E85-8A98-6A1D746F1C0F}"/>
    <dgm:cxn modelId="{98CD31F3-9BAE-484F-81B9-0C80637C5BA2}" type="presOf" srcId="{D87106F7-ADE8-4D62-B7B8-DFE576375F54}" destId="{04563EF0-F4FD-48B8-92E4-D5650378CE1B}" srcOrd="0" destOrd="0" presId="urn:microsoft.com/office/officeart/2005/8/layout/process5"/>
    <dgm:cxn modelId="{EFCDE5F7-AB2C-4271-B26A-711D655B2312}" type="presOf" srcId="{9552044E-16AB-467E-A826-6AA9A555FA7F}" destId="{840C246E-B6DF-419F-B27D-4261EBCE1AAB}" srcOrd="0" destOrd="2" presId="urn:microsoft.com/office/officeart/2005/8/layout/process5"/>
    <dgm:cxn modelId="{46B853BF-2D35-4B8F-8786-1F29F4010447}" type="presParOf" srcId="{835532B9-2386-4DA2-98CB-AA09326D4740}" destId="{7F5D8AF3-62A0-4796-8587-8F575F026920}" srcOrd="0" destOrd="0" presId="urn:microsoft.com/office/officeart/2005/8/layout/process5"/>
    <dgm:cxn modelId="{EB682E15-6DDD-4549-9D13-6062247AAF6A}" type="presParOf" srcId="{835532B9-2386-4DA2-98CB-AA09326D4740}" destId="{2CBA0427-3938-4D6B-B05A-A959849A85DB}" srcOrd="1" destOrd="0" presId="urn:microsoft.com/office/officeart/2005/8/layout/process5"/>
    <dgm:cxn modelId="{BBC9D4BD-F4BE-4D8A-B75F-8D54098BA7FD}" type="presParOf" srcId="{2CBA0427-3938-4D6B-B05A-A959849A85DB}" destId="{D1129300-47A3-4AB0-8BE9-B702C650F00D}" srcOrd="0" destOrd="0" presId="urn:microsoft.com/office/officeart/2005/8/layout/process5"/>
    <dgm:cxn modelId="{D604114A-5F9F-463A-9041-1298B4F502E2}" type="presParOf" srcId="{835532B9-2386-4DA2-98CB-AA09326D4740}" destId="{51DA7288-ADBC-4037-9738-7E3EE86DE7A6}" srcOrd="2" destOrd="0" presId="urn:microsoft.com/office/officeart/2005/8/layout/process5"/>
    <dgm:cxn modelId="{326149C8-4322-47B2-8F97-BD0A1136D10A}" type="presParOf" srcId="{835532B9-2386-4DA2-98CB-AA09326D4740}" destId="{89C9C23D-185C-474A-B3C2-25B97D5CB092}" srcOrd="3" destOrd="0" presId="urn:microsoft.com/office/officeart/2005/8/layout/process5"/>
    <dgm:cxn modelId="{FF21DA63-72BA-49E2-A20A-8EDACEB34227}" type="presParOf" srcId="{89C9C23D-185C-474A-B3C2-25B97D5CB092}" destId="{002EC6E3-68A7-469D-B756-1116B0F66186}" srcOrd="0" destOrd="0" presId="urn:microsoft.com/office/officeart/2005/8/layout/process5"/>
    <dgm:cxn modelId="{1462624B-E7C0-4CD6-B794-44B43EA15508}" type="presParOf" srcId="{835532B9-2386-4DA2-98CB-AA09326D4740}" destId="{24B35936-684A-45FE-8F66-E9F3D8D3D920}" srcOrd="4" destOrd="0" presId="urn:microsoft.com/office/officeart/2005/8/layout/process5"/>
    <dgm:cxn modelId="{52C85FF2-A281-43C8-991E-C8FD329653CD}" type="presParOf" srcId="{835532B9-2386-4DA2-98CB-AA09326D4740}" destId="{56AD8B7A-4738-47F3-9244-43DADD7821F0}" srcOrd="5" destOrd="0" presId="urn:microsoft.com/office/officeart/2005/8/layout/process5"/>
    <dgm:cxn modelId="{6DC86927-1002-468E-8A46-8FFC53DB358F}" type="presParOf" srcId="{56AD8B7A-4738-47F3-9244-43DADD7821F0}" destId="{E9F3BB1D-9AC9-4045-B7C5-4EB4C313E166}" srcOrd="0" destOrd="0" presId="urn:microsoft.com/office/officeart/2005/8/layout/process5"/>
    <dgm:cxn modelId="{FD64B9EB-2D64-4F3B-BF03-BC3C2B4672C1}" type="presParOf" srcId="{835532B9-2386-4DA2-98CB-AA09326D4740}" destId="{279EB346-AC5A-44E2-88D4-26101FEDBC78}" srcOrd="6" destOrd="0" presId="urn:microsoft.com/office/officeart/2005/8/layout/process5"/>
    <dgm:cxn modelId="{DCC626C4-8491-4AA7-9D1B-305FEDF614A2}" type="presParOf" srcId="{835532B9-2386-4DA2-98CB-AA09326D4740}" destId="{7F80C440-778F-43A9-BC8F-7BD0A662B82B}" srcOrd="7" destOrd="0" presId="urn:microsoft.com/office/officeart/2005/8/layout/process5"/>
    <dgm:cxn modelId="{318E53BF-A55C-47B0-B213-BE179615AF92}" type="presParOf" srcId="{7F80C440-778F-43A9-BC8F-7BD0A662B82B}" destId="{23442F47-7AB8-48B9-AE0E-5FF031493464}" srcOrd="0" destOrd="0" presId="urn:microsoft.com/office/officeart/2005/8/layout/process5"/>
    <dgm:cxn modelId="{C5897F93-638D-4702-9AB8-0D3FA7F34FD1}" type="presParOf" srcId="{835532B9-2386-4DA2-98CB-AA09326D4740}" destId="{0347DD70-104A-42A4-A8C1-C16D27095E46}" srcOrd="8" destOrd="0" presId="urn:microsoft.com/office/officeart/2005/8/layout/process5"/>
    <dgm:cxn modelId="{C09F7D88-7CB7-4308-BADD-35626225102C}" type="presParOf" srcId="{835532B9-2386-4DA2-98CB-AA09326D4740}" destId="{CC716FCD-A25D-4ED5-87C8-8E6C22D54DF7}" srcOrd="9" destOrd="0" presId="urn:microsoft.com/office/officeart/2005/8/layout/process5"/>
    <dgm:cxn modelId="{7011B77D-6B83-4052-9F91-46FFEC50312E}" type="presParOf" srcId="{CC716FCD-A25D-4ED5-87C8-8E6C22D54DF7}" destId="{832CAA73-924C-4014-BB60-D21E2C9E5C2E}" srcOrd="0" destOrd="0" presId="urn:microsoft.com/office/officeart/2005/8/layout/process5"/>
    <dgm:cxn modelId="{9D86A681-48B7-4670-A232-C3A841FFBE6C}" type="presParOf" srcId="{835532B9-2386-4DA2-98CB-AA09326D4740}" destId="{241B1018-B82E-4D36-9282-30640362A9CB}" srcOrd="10" destOrd="0" presId="urn:microsoft.com/office/officeart/2005/8/layout/process5"/>
    <dgm:cxn modelId="{BD8A90B8-D40F-42FB-A3C6-97A112407144}" type="presParOf" srcId="{835532B9-2386-4DA2-98CB-AA09326D4740}" destId="{04563EF0-F4FD-48B8-92E4-D5650378CE1B}" srcOrd="11" destOrd="0" presId="urn:microsoft.com/office/officeart/2005/8/layout/process5"/>
    <dgm:cxn modelId="{90235030-4562-4536-A308-B1367FEB5F01}" type="presParOf" srcId="{04563EF0-F4FD-48B8-92E4-D5650378CE1B}" destId="{1D4FA9B0-473C-4E1B-BFAC-18471B9F2AD5}" srcOrd="0" destOrd="0" presId="urn:microsoft.com/office/officeart/2005/8/layout/process5"/>
    <dgm:cxn modelId="{EF56C0BD-A538-41D0-8A0A-5C7F1C8A9201}" type="presParOf" srcId="{835532B9-2386-4DA2-98CB-AA09326D4740}" destId="{F5CECDD7-4385-4D7C-9759-F90DF42007D9}" srcOrd="12" destOrd="0" presId="urn:microsoft.com/office/officeart/2005/8/layout/process5"/>
    <dgm:cxn modelId="{2A916F30-D425-457B-97C4-136CE37914B6}" type="presParOf" srcId="{835532B9-2386-4DA2-98CB-AA09326D4740}" destId="{09725CAD-329A-4AEB-969A-E2EB630BBD38}" srcOrd="13" destOrd="0" presId="urn:microsoft.com/office/officeart/2005/8/layout/process5"/>
    <dgm:cxn modelId="{0572BD27-A2B2-42D6-9028-6C622588F31A}" type="presParOf" srcId="{09725CAD-329A-4AEB-969A-E2EB630BBD38}" destId="{B38B89D7-B82B-422F-B302-31ECA3CAEF54}" srcOrd="0" destOrd="0" presId="urn:microsoft.com/office/officeart/2005/8/layout/process5"/>
    <dgm:cxn modelId="{C953D5F4-9428-43AF-A551-B62F89535D81}" type="presParOf" srcId="{835532B9-2386-4DA2-98CB-AA09326D4740}" destId="{840C246E-B6DF-419F-B27D-4261EBCE1AAB}" srcOrd="14" destOrd="0" presId="urn:microsoft.com/office/officeart/2005/8/layout/process5"/>
    <dgm:cxn modelId="{AA4034AE-9AF7-49F2-B251-058C11C8FF7E}" type="presParOf" srcId="{835532B9-2386-4DA2-98CB-AA09326D4740}" destId="{3932E1C3-6839-41EE-910A-E363CF03536F}" srcOrd="15" destOrd="0" presId="urn:microsoft.com/office/officeart/2005/8/layout/process5"/>
    <dgm:cxn modelId="{F601910D-929A-4BAC-8EAD-5B7D01C733C6}" type="presParOf" srcId="{3932E1C3-6839-41EE-910A-E363CF03536F}" destId="{38B9B058-785B-4770-A1C3-8904E1EF82A3}" srcOrd="0" destOrd="0" presId="urn:microsoft.com/office/officeart/2005/8/layout/process5"/>
    <dgm:cxn modelId="{11F7D238-415B-4D3B-B56E-500B15097984}" type="presParOf" srcId="{835532B9-2386-4DA2-98CB-AA09326D4740}" destId="{72E5CBF9-F763-459E-8605-E5BDA908D6D6}" srcOrd="16" destOrd="0" presId="urn:microsoft.com/office/officeart/2005/8/layout/process5"/>
    <dgm:cxn modelId="{7EA96144-C442-4C20-BDDB-AB05E8240218}" type="presParOf" srcId="{835532B9-2386-4DA2-98CB-AA09326D4740}" destId="{5494B5DF-912C-4375-A874-9BFAB23A400F}" srcOrd="17" destOrd="0" presId="urn:microsoft.com/office/officeart/2005/8/layout/process5"/>
    <dgm:cxn modelId="{AC88E510-BF9E-401C-95C3-304C51DC719A}" type="presParOf" srcId="{5494B5DF-912C-4375-A874-9BFAB23A400F}" destId="{FAE16A72-DEE4-4297-819D-508263FF9383}" srcOrd="0" destOrd="0" presId="urn:microsoft.com/office/officeart/2005/8/layout/process5"/>
    <dgm:cxn modelId="{AABAFC5E-8511-408F-9483-AB89904BC6B8}" type="presParOf" srcId="{835532B9-2386-4DA2-98CB-AA09326D4740}" destId="{B7E585C0-4351-47B2-83B2-AEBC626658CA}" srcOrd="1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8B3751-27F0-4011-8E38-DC2008B3F718}">
      <dsp:nvSpPr>
        <dsp:cNvPr id="0" name=""/>
        <dsp:cNvSpPr/>
      </dsp:nvSpPr>
      <dsp:spPr>
        <a:xfrm>
          <a:off x="0" y="194836"/>
          <a:ext cx="2405960" cy="14435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>
              <a:latin typeface="Aptos"/>
            </a:rPr>
            <a:t>Client final</a:t>
          </a:r>
          <a:endParaRPr lang="fr-FR" sz="15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>
              <a:solidFill>
                <a:srgbClr val="F3F3F3"/>
              </a:solidFill>
              <a:latin typeface="Fira Sans Condensed Light"/>
            </a:rPr>
            <a:t>Déclenche la demande (courrier : points + choix + chèque)</a:t>
          </a:r>
          <a:endParaRPr lang="en-US" sz="1200" kern="1200" dirty="0">
            <a:solidFill>
              <a:srgbClr val="0C343D"/>
            </a:solidFill>
            <a:latin typeface="Fira Sans Condensed Light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>
              <a:solidFill>
                <a:srgbClr val="F3F3F3"/>
              </a:solidFill>
              <a:latin typeface="Fira Sans Condensed Light"/>
            </a:rPr>
            <a:t>Consulte le site vitrine (collecteur, liste goodies/points)</a:t>
          </a:r>
          <a:endParaRPr lang="en-US" sz="1200" kern="1200" dirty="0">
            <a:solidFill>
              <a:srgbClr val="0C343D"/>
            </a:solidFill>
            <a:latin typeface="Fira Sans Condensed Light"/>
          </a:endParaRPr>
        </a:p>
      </dsp:txBody>
      <dsp:txXfrm>
        <a:off x="0" y="194836"/>
        <a:ext cx="2405960" cy="1443576"/>
      </dsp:txXfrm>
    </dsp:sp>
    <dsp:sp modelId="{EE829056-CFF6-4B8E-ACD9-40D80192156C}">
      <dsp:nvSpPr>
        <dsp:cNvPr id="0" name=""/>
        <dsp:cNvSpPr/>
      </dsp:nvSpPr>
      <dsp:spPr>
        <a:xfrm>
          <a:off x="2646556" y="194836"/>
          <a:ext cx="2405960" cy="14435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>
              <a:solidFill>
                <a:srgbClr val="F3F3F3"/>
              </a:solidFill>
              <a:latin typeface="Fira Sans Condensed Light"/>
            </a:rPr>
            <a:t>Opérateur colis</a:t>
          </a:r>
          <a:endParaRPr lang="fr-FR" sz="15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>
              <a:solidFill>
                <a:srgbClr val="F3F3F3"/>
              </a:solidFill>
              <a:latin typeface="Fira Sans Condensed Light"/>
            </a:rPr>
            <a:t>Traite les courriers, saisit/MAJ les données</a:t>
          </a:r>
          <a:endParaRPr lang="en-US" sz="1200" kern="1200">
            <a:solidFill>
              <a:srgbClr val="0C343D"/>
            </a:solidFill>
            <a:latin typeface="Fira Sans Condensed Light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>
              <a:solidFill>
                <a:srgbClr val="F3F3F3"/>
              </a:solidFill>
              <a:latin typeface="Fira Sans Condensed Light"/>
            </a:rPr>
            <a:t>Pilote commandes, conditionnement, expédition, stats, mailing/emails, impressions</a:t>
          </a:r>
          <a:endParaRPr lang="en-US" sz="1200" kern="1200">
            <a:solidFill>
              <a:srgbClr val="0C343D"/>
            </a:solidFill>
            <a:latin typeface="Fira Sans Condensed Light"/>
          </a:endParaRPr>
        </a:p>
      </dsp:txBody>
      <dsp:txXfrm>
        <a:off x="2646556" y="194836"/>
        <a:ext cx="2405960" cy="1443576"/>
      </dsp:txXfrm>
    </dsp:sp>
    <dsp:sp modelId="{AA405503-AFB0-4A90-8EDF-A6C9A70FA971}">
      <dsp:nvSpPr>
        <dsp:cNvPr id="0" name=""/>
        <dsp:cNvSpPr/>
      </dsp:nvSpPr>
      <dsp:spPr>
        <a:xfrm>
          <a:off x="5293113" y="194836"/>
          <a:ext cx="2405960" cy="14435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>
              <a:solidFill>
                <a:srgbClr val="F3F3F3"/>
              </a:solidFill>
              <a:latin typeface="Fira Sans Condensed Light"/>
            </a:rPr>
            <a:t>Administrateur (profil admin)</a:t>
          </a:r>
          <a:endParaRPr lang="en-US" sz="1500" kern="1200" dirty="0">
            <a:solidFill>
              <a:srgbClr val="0C343D"/>
            </a:solidFill>
            <a:latin typeface="Fira Sans Condensed Light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>
              <a:solidFill>
                <a:srgbClr val="F3F3F3"/>
              </a:solidFill>
              <a:latin typeface="Fira Sans Condensed Light"/>
            </a:rPr>
            <a:t>Paramètre les référentiels (emballages, poids, règles d’affranchissement, etc.)</a:t>
          </a:r>
          <a:endParaRPr lang="en-US" sz="1200" kern="1200" dirty="0">
            <a:solidFill>
              <a:srgbClr val="0C343D"/>
            </a:solidFill>
            <a:latin typeface="Fira Sans Condensed Light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>
              <a:solidFill>
                <a:srgbClr val="F3F3F3"/>
              </a:solidFill>
              <a:latin typeface="Fira Sans Condensed Light"/>
            </a:rPr>
            <a:t>Garantit la cohérence des données et des calculs</a:t>
          </a:r>
          <a:endParaRPr lang="en-US" sz="1200" kern="1200" dirty="0">
            <a:solidFill>
              <a:srgbClr val="0C343D"/>
            </a:solidFill>
            <a:latin typeface="Fira Sans Condensed Light"/>
          </a:endParaRPr>
        </a:p>
      </dsp:txBody>
      <dsp:txXfrm>
        <a:off x="5293113" y="194836"/>
        <a:ext cx="2405960" cy="1443576"/>
      </dsp:txXfrm>
    </dsp:sp>
    <dsp:sp modelId="{1D152F0C-2509-4A68-B1BC-FA2B47B1FE8E}">
      <dsp:nvSpPr>
        <dsp:cNvPr id="0" name=""/>
        <dsp:cNvSpPr/>
      </dsp:nvSpPr>
      <dsp:spPr>
        <a:xfrm>
          <a:off x="0" y="1879008"/>
          <a:ext cx="2405960" cy="14435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>
              <a:solidFill>
                <a:srgbClr val="F3F3F3"/>
              </a:solidFill>
              <a:latin typeface="Fira Sans Condensed Light"/>
            </a:rPr>
            <a:t>Opérateur stock </a:t>
          </a:r>
          <a:endParaRPr lang="en-US" sz="1500" kern="1200" dirty="0">
            <a:solidFill>
              <a:srgbClr val="0C343D"/>
            </a:solidFill>
            <a:latin typeface="Fira Sans Condensed Light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>
              <a:solidFill>
                <a:srgbClr val="F3F3F3"/>
              </a:solidFill>
              <a:latin typeface="Fira Sans Condensed Light"/>
            </a:rPr>
            <a:t>Gère stocks goodies + inventaires</a:t>
          </a:r>
          <a:endParaRPr lang="en-US" sz="1200" kern="1200" dirty="0">
            <a:solidFill>
              <a:srgbClr val="0C343D"/>
            </a:solidFill>
            <a:latin typeface="Fira Sans Condensed Light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>
              <a:solidFill>
                <a:srgbClr val="F3F3F3"/>
              </a:solidFill>
              <a:latin typeface="Fira Sans Condensed Light"/>
            </a:rPr>
            <a:t>Impact indirect sur le traitement des commandes </a:t>
          </a:r>
          <a:endParaRPr lang="en-US" sz="1200" kern="1200" dirty="0">
            <a:solidFill>
              <a:srgbClr val="0C343D"/>
            </a:solidFill>
            <a:latin typeface="Fira Sans Condensed Light"/>
          </a:endParaRPr>
        </a:p>
      </dsp:txBody>
      <dsp:txXfrm>
        <a:off x="0" y="1879008"/>
        <a:ext cx="2405960" cy="1443576"/>
      </dsp:txXfrm>
    </dsp:sp>
    <dsp:sp modelId="{9B4FDFC7-51D3-4B9D-BC20-4CC8CD472E21}">
      <dsp:nvSpPr>
        <dsp:cNvPr id="0" name=""/>
        <dsp:cNvSpPr/>
      </dsp:nvSpPr>
      <dsp:spPr>
        <a:xfrm>
          <a:off x="2646556" y="1879008"/>
          <a:ext cx="2405960" cy="14435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>
              <a:solidFill>
                <a:srgbClr val="F3F3F3"/>
              </a:solidFill>
              <a:latin typeface="Fira Sans Condensed Light"/>
            </a:rPr>
            <a:t>Direction / management </a:t>
          </a:r>
          <a:endParaRPr lang="en-US" sz="1500" kern="1200" dirty="0">
            <a:solidFill>
              <a:srgbClr val="0C343D"/>
            </a:solidFill>
            <a:latin typeface="Fira Sans Condensed Light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>
              <a:solidFill>
                <a:srgbClr val="F3F3F3"/>
              </a:solidFill>
              <a:latin typeface="Fira Sans Condensed Light"/>
            </a:rPr>
            <a:t>Consulte statistiques/rapports pour le pilotage</a:t>
          </a:r>
          <a:endParaRPr lang="en-US" sz="1200" kern="1200" dirty="0">
            <a:solidFill>
              <a:srgbClr val="0C343D"/>
            </a:solidFill>
            <a:latin typeface="Fira Sans Condensed Light"/>
          </a:endParaRPr>
        </a:p>
      </dsp:txBody>
      <dsp:txXfrm>
        <a:off x="2646556" y="1879008"/>
        <a:ext cx="2405960" cy="1443576"/>
      </dsp:txXfrm>
    </dsp:sp>
    <dsp:sp modelId="{97BB6BD1-1C5C-4658-A541-7FE0655EF73B}">
      <dsp:nvSpPr>
        <dsp:cNvPr id="0" name=""/>
        <dsp:cNvSpPr/>
      </dsp:nvSpPr>
      <dsp:spPr>
        <a:xfrm>
          <a:off x="5293113" y="1879008"/>
          <a:ext cx="2405960" cy="14435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>
              <a:solidFill>
                <a:srgbClr val="F3F3F3"/>
              </a:solidFill>
              <a:latin typeface="Fira Sans Condensed Light"/>
            </a:rPr>
            <a:t>La Poste</a:t>
          </a:r>
          <a:endParaRPr lang="en-US" sz="1500" kern="1200" dirty="0">
            <a:solidFill>
              <a:srgbClr val="0C343D"/>
            </a:solidFill>
            <a:latin typeface="Fira Sans Condensed Light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>
              <a:solidFill>
                <a:srgbClr val="F3F3F3"/>
              </a:solidFill>
              <a:latin typeface="Fira Sans Condensed Light"/>
            </a:rPr>
            <a:t>Fournit tarifs postaux (annuels) + n° de suivi (lettre suivie)</a:t>
          </a:r>
          <a:endParaRPr lang="en-US" sz="1200" kern="1200" dirty="0">
            <a:solidFill>
              <a:srgbClr val="0C343D"/>
            </a:solidFill>
            <a:latin typeface="Fira Sans Condensed Light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>
              <a:solidFill>
                <a:srgbClr val="F3F3F3"/>
              </a:solidFill>
              <a:latin typeface="Fira Sans Condensed Light"/>
            </a:rPr>
            <a:t>Acteur clé pour affranchissement et suivi</a:t>
          </a:r>
          <a:endParaRPr lang="fr-FR" sz="1200" kern="1200" dirty="0"/>
        </a:p>
      </dsp:txBody>
      <dsp:txXfrm>
        <a:off x="5293113" y="1879008"/>
        <a:ext cx="2405960" cy="14435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5D8AF3-62A0-4796-8587-8F575F026920}">
      <dsp:nvSpPr>
        <dsp:cNvPr id="0" name=""/>
        <dsp:cNvSpPr/>
      </dsp:nvSpPr>
      <dsp:spPr>
        <a:xfrm>
          <a:off x="281234" y="1719"/>
          <a:ext cx="1319191" cy="791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b="1" kern="1200" dirty="0"/>
            <a:t>E01 Login</a:t>
          </a:r>
          <a:r>
            <a:rPr lang="fr-FR" sz="800" kern="1200" dirty="0"/>
            <a:t> → Connexion</a:t>
          </a:r>
          <a:endParaRPr lang="en-US" sz="800" kern="1200" dirty="0"/>
        </a:p>
      </dsp:txBody>
      <dsp:txXfrm>
        <a:off x="304417" y="24902"/>
        <a:ext cx="1272825" cy="745149"/>
      </dsp:txXfrm>
    </dsp:sp>
    <dsp:sp modelId="{2CBA0427-3938-4D6B-B05A-A959849A85DB}">
      <dsp:nvSpPr>
        <dsp:cNvPr id="0" name=""/>
        <dsp:cNvSpPr/>
      </dsp:nvSpPr>
      <dsp:spPr>
        <a:xfrm>
          <a:off x="1716515" y="233897"/>
          <a:ext cx="279668" cy="3271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600" kern="1200"/>
        </a:p>
      </dsp:txBody>
      <dsp:txXfrm>
        <a:off x="1716515" y="299329"/>
        <a:ext cx="195768" cy="196295"/>
      </dsp:txXfrm>
    </dsp:sp>
    <dsp:sp modelId="{51DA7288-ADBC-4037-9738-7E3EE86DE7A6}">
      <dsp:nvSpPr>
        <dsp:cNvPr id="0" name=""/>
        <dsp:cNvSpPr/>
      </dsp:nvSpPr>
      <dsp:spPr>
        <a:xfrm>
          <a:off x="2128103" y="1719"/>
          <a:ext cx="1319191" cy="791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b="1" kern="1200" dirty="0"/>
            <a:t>E02 Dashboard</a:t>
          </a:r>
          <a:r>
            <a:rPr lang="fr-FR" sz="800" kern="1200" dirty="0"/>
            <a:t> → Accès au </a:t>
          </a:r>
          <a:r>
            <a:rPr lang="fr-FR" sz="800" b="1" kern="1200" dirty="0"/>
            <a:t>module Colis</a:t>
          </a:r>
          <a:endParaRPr lang="fr-FR" sz="800" kern="1200" dirty="0"/>
        </a:p>
      </dsp:txBody>
      <dsp:txXfrm>
        <a:off x="2151286" y="24902"/>
        <a:ext cx="1272825" cy="745149"/>
      </dsp:txXfrm>
    </dsp:sp>
    <dsp:sp modelId="{89C9C23D-185C-474A-B3C2-25B97D5CB092}">
      <dsp:nvSpPr>
        <dsp:cNvPr id="0" name=""/>
        <dsp:cNvSpPr/>
      </dsp:nvSpPr>
      <dsp:spPr>
        <a:xfrm>
          <a:off x="3563383" y="233897"/>
          <a:ext cx="279668" cy="3271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600" kern="1200"/>
        </a:p>
      </dsp:txBody>
      <dsp:txXfrm>
        <a:off x="3563383" y="299329"/>
        <a:ext cx="195768" cy="196295"/>
      </dsp:txXfrm>
    </dsp:sp>
    <dsp:sp modelId="{24B35936-684A-45FE-8F66-E9F3D8D3D920}">
      <dsp:nvSpPr>
        <dsp:cNvPr id="0" name=""/>
        <dsp:cNvSpPr/>
      </dsp:nvSpPr>
      <dsp:spPr>
        <a:xfrm>
          <a:off x="3974971" y="1719"/>
          <a:ext cx="1319191" cy="791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b="1" kern="1200" dirty="0"/>
            <a:t>E03 Recherche client/collecteur</a:t>
          </a:r>
          <a:r>
            <a:rPr lang="fr-FR" sz="800" kern="1200" dirty="0"/>
            <a:t> → Saisie/scan du collecteur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00" b="1" kern="1200" dirty="0"/>
            <a:t>Décision : collecteur/points suffisants ?</a:t>
          </a:r>
          <a:r>
            <a:rPr lang="fr-FR" sz="600" kern="1200" dirty="0"/>
            <a:t> → sinon </a:t>
          </a:r>
          <a:r>
            <a:rPr lang="fr-FR" sz="600" i="1" kern="1200" dirty="0"/>
            <a:t>demande compléments / rejet motivé</a:t>
          </a:r>
          <a:endParaRPr lang="fr-FR" sz="600" kern="1200" dirty="0"/>
        </a:p>
      </dsp:txBody>
      <dsp:txXfrm>
        <a:off x="3998154" y="24902"/>
        <a:ext cx="1272825" cy="745149"/>
      </dsp:txXfrm>
    </dsp:sp>
    <dsp:sp modelId="{56AD8B7A-4738-47F3-9244-43DADD7821F0}">
      <dsp:nvSpPr>
        <dsp:cNvPr id="0" name=""/>
        <dsp:cNvSpPr/>
      </dsp:nvSpPr>
      <dsp:spPr>
        <a:xfrm>
          <a:off x="5410252" y="233897"/>
          <a:ext cx="279668" cy="3271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600" kern="1200"/>
        </a:p>
      </dsp:txBody>
      <dsp:txXfrm>
        <a:off x="5410252" y="299329"/>
        <a:ext cx="195768" cy="196295"/>
      </dsp:txXfrm>
    </dsp:sp>
    <dsp:sp modelId="{279EB346-AC5A-44E2-88D4-26101FEDBC78}">
      <dsp:nvSpPr>
        <dsp:cNvPr id="0" name=""/>
        <dsp:cNvSpPr/>
      </dsp:nvSpPr>
      <dsp:spPr>
        <a:xfrm>
          <a:off x="5821840" y="1719"/>
          <a:ext cx="1319191" cy="791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b="1" kern="1200" dirty="0"/>
            <a:t>E04 Dossier client (points + historique)</a:t>
          </a:r>
          <a:r>
            <a:rPr lang="fr-FR" sz="800" kern="1200" dirty="0"/>
            <a:t> → Action </a:t>
          </a:r>
          <a:r>
            <a:rPr lang="fr-FR" sz="800" b="1" kern="1200" dirty="0"/>
            <a:t>Créer un envoi</a:t>
          </a:r>
          <a:endParaRPr lang="en-US" sz="800" b="1" kern="1200" dirty="0"/>
        </a:p>
      </dsp:txBody>
      <dsp:txXfrm>
        <a:off x="5845023" y="24902"/>
        <a:ext cx="1272825" cy="745149"/>
      </dsp:txXfrm>
    </dsp:sp>
    <dsp:sp modelId="{7F80C440-778F-43A9-BC8F-7BD0A662B82B}">
      <dsp:nvSpPr>
        <dsp:cNvPr id="0" name=""/>
        <dsp:cNvSpPr/>
      </dsp:nvSpPr>
      <dsp:spPr>
        <a:xfrm rot="5400000">
          <a:off x="6341602" y="885578"/>
          <a:ext cx="279668" cy="3271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600" kern="1200"/>
        </a:p>
      </dsp:txBody>
      <dsp:txXfrm rot="-5400000">
        <a:off x="6383289" y="909323"/>
        <a:ext cx="196295" cy="195768"/>
      </dsp:txXfrm>
    </dsp:sp>
    <dsp:sp modelId="{0347DD70-104A-42A4-A8C1-C16D27095E46}">
      <dsp:nvSpPr>
        <dsp:cNvPr id="0" name=""/>
        <dsp:cNvSpPr/>
      </dsp:nvSpPr>
      <dsp:spPr>
        <a:xfrm>
          <a:off x="5821840" y="1320911"/>
          <a:ext cx="1319191" cy="791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b="1" kern="1200" dirty="0"/>
            <a:t>E05 Création colis (goodies + quantités)</a:t>
          </a:r>
          <a:r>
            <a:rPr lang="fr-FR" sz="800" kern="1200" dirty="0"/>
            <a:t> → Sélection des goodies</a:t>
          </a:r>
        </a:p>
      </dsp:txBody>
      <dsp:txXfrm>
        <a:off x="5845023" y="1344094"/>
        <a:ext cx="1272825" cy="745149"/>
      </dsp:txXfrm>
    </dsp:sp>
    <dsp:sp modelId="{CC716FCD-A25D-4ED5-87C8-8E6C22D54DF7}">
      <dsp:nvSpPr>
        <dsp:cNvPr id="0" name=""/>
        <dsp:cNvSpPr/>
      </dsp:nvSpPr>
      <dsp:spPr>
        <a:xfrm rot="10800000">
          <a:off x="5426083" y="1553089"/>
          <a:ext cx="279668" cy="3271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600" kern="1200"/>
        </a:p>
      </dsp:txBody>
      <dsp:txXfrm rot="10800000">
        <a:off x="5509983" y="1618521"/>
        <a:ext cx="195768" cy="196295"/>
      </dsp:txXfrm>
    </dsp:sp>
    <dsp:sp modelId="{241B1018-B82E-4D36-9282-30640362A9CB}">
      <dsp:nvSpPr>
        <dsp:cNvPr id="0" name=""/>
        <dsp:cNvSpPr/>
      </dsp:nvSpPr>
      <dsp:spPr>
        <a:xfrm>
          <a:off x="3974971" y="1320911"/>
          <a:ext cx="1319191" cy="791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b="1" kern="1200" dirty="0"/>
            <a:t>E06 Validation stock + réservation</a:t>
          </a:r>
          <a:endParaRPr lang="fr-FR" sz="800" kern="1200" dirty="0"/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00" b="1" kern="1200" dirty="0"/>
            <a:t>Décision : stock disponible ?</a:t>
          </a:r>
          <a:r>
            <a:rPr lang="fr-FR" sz="600" kern="1200" dirty="0"/>
            <a:t> → sinon </a:t>
          </a:r>
          <a:r>
            <a:rPr lang="fr-FR" sz="600" i="1" kern="1200" dirty="0"/>
            <a:t>alternative / reliquat / rupture</a:t>
          </a:r>
          <a:r>
            <a:rPr lang="fr-FR" sz="600" kern="1200" dirty="0"/>
            <a:t> (retour </a:t>
          </a:r>
          <a:r>
            <a:rPr lang="fr-FR" sz="600" b="1" kern="1200" dirty="0"/>
            <a:t>E05</a:t>
          </a:r>
          <a:r>
            <a:rPr lang="fr-FR" sz="600" kern="1200" dirty="0"/>
            <a:t>)</a:t>
          </a:r>
        </a:p>
      </dsp:txBody>
      <dsp:txXfrm>
        <a:off x="3998154" y="1344094"/>
        <a:ext cx="1272825" cy="745149"/>
      </dsp:txXfrm>
    </dsp:sp>
    <dsp:sp modelId="{04563EF0-F4FD-48B8-92E4-D5650378CE1B}">
      <dsp:nvSpPr>
        <dsp:cNvPr id="0" name=""/>
        <dsp:cNvSpPr/>
      </dsp:nvSpPr>
      <dsp:spPr>
        <a:xfrm rot="10800000">
          <a:off x="3579214" y="1553089"/>
          <a:ext cx="279668" cy="3271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600" kern="1200"/>
        </a:p>
      </dsp:txBody>
      <dsp:txXfrm rot="10800000">
        <a:off x="3663114" y="1618521"/>
        <a:ext cx="195768" cy="196295"/>
      </dsp:txXfrm>
    </dsp:sp>
    <dsp:sp modelId="{F5CECDD7-4385-4D7C-9759-F90DF42007D9}">
      <dsp:nvSpPr>
        <dsp:cNvPr id="0" name=""/>
        <dsp:cNvSpPr/>
      </dsp:nvSpPr>
      <dsp:spPr>
        <a:xfrm>
          <a:off x="2128103" y="1320911"/>
          <a:ext cx="1319191" cy="791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b="1" kern="1200" dirty="0"/>
            <a:t>E07 Saisie expédition (adresse + options)</a:t>
          </a:r>
          <a:endParaRPr lang="fr-FR" sz="800" kern="1200" dirty="0"/>
        </a:p>
      </dsp:txBody>
      <dsp:txXfrm>
        <a:off x="2151286" y="1344094"/>
        <a:ext cx="1272825" cy="745149"/>
      </dsp:txXfrm>
    </dsp:sp>
    <dsp:sp modelId="{09725CAD-329A-4AEB-969A-E2EB630BBD38}">
      <dsp:nvSpPr>
        <dsp:cNvPr id="0" name=""/>
        <dsp:cNvSpPr/>
      </dsp:nvSpPr>
      <dsp:spPr>
        <a:xfrm rot="10800000">
          <a:off x="1732345" y="1553089"/>
          <a:ext cx="279668" cy="3271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600" kern="1200"/>
        </a:p>
      </dsp:txBody>
      <dsp:txXfrm rot="10800000">
        <a:off x="1816245" y="1618521"/>
        <a:ext cx="195768" cy="196295"/>
      </dsp:txXfrm>
    </dsp:sp>
    <dsp:sp modelId="{840C246E-B6DF-419F-B27D-4261EBCE1AAB}">
      <dsp:nvSpPr>
        <dsp:cNvPr id="0" name=""/>
        <dsp:cNvSpPr/>
      </dsp:nvSpPr>
      <dsp:spPr>
        <a:xfrm>
          <a:off x="281234" y="1320911"/>
          <a:ext cx="1319191" cy="791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b="1" kern="1200" dirty="0"/>
            <a:t>E08 Récapitulatif + validation</a:t>
          </a:r>
          <a:endParaRPr lang="fr-FR" sz="800" kern="1200" dirty="0"/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00" b="1" kern="1200" dirty="0"/>
            <a:t>Décision : adresse valide ?</a:t>
          </a:r>
          <a:r>
            <a:rPr lang="fr-FR" sz="600" kern="1200" dirty="0"/>
            <a:t> → sinon </a:t>
          </a:r>
          <a:r>
            <a:rPr lang="fr-FR" sz="600" i="1" kern="1200" dirty="0"/>
            <a:t>correction</a:t>
          </a:r>
          <a:r>
            <a:rPr lang="fr-FR" sz="600" kern="1200" dirty="0"/>
            <a:t> (retour </a:t>
          </a:r>
          <a:r>
            <a:rPr lang="fr-FR" sz="600" b="1" kern="1200" dirty="0"/>
            <a:t>E07</a:t>
          </a:r>
          <a:r>
            <a:rPr lang="fr-FR" sz="600" kern="1200" dirty="0"/>
            <a:t>)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00" b="1" kern="1200" dirty="0"/>
            <a:t>Décision : validation opérateur ?</a:t>
          </a:r>
          <a:r>
            <a:rPr lang="fr-FR" sz="600" kern="1200" dirty="0"/>
            <a:t> → sinon </a:t>
          </a:r>
          <a:r>
            <a:rPr lang="fr-FR" sz="600" i="1" kern="1200" dirty="0"/>
            <a:t>modif</a:t>
          </a:r>
          <a:r>
            <a:rPr lang="fr-FR" sz="600" kern="1200" dirty="0"/>
            <a:t> (retour </a:t>
          </a:r>
          <a:r>
            <a:rPr lang="fr-FR" sz="600" b="1" kern="1200" dirty="0"/>
            <a:t>E05/E07</a:t>
          </a:r>
          <a:r>
            <a:rPr lang="fr-FR" sz="600" kern="1200" dirty="0"/>
            <a:t>)</a:t>
          </a:r>
        </a:p>
      </dsp:txBody>
      <dsp:txXfrm>
        <a:off x="304417" y="1344094"/>
        <a:ext cx="1272825" cy="745149"/>
      </dsp:txXfrm>
    </dsp:sp>
    <dsp:sp modelId="{3932E1C3-6839-41EE-910A-E363CF03536F}">
      <dsp:nvSpPr>
        <dsp:cNvPr id="0" name=""/>
        <dsp:cNvSpPr/>
      </dsp:nvSpPr>
      <dsp:spPr>
        <a:xfrm rot="5400000">
          <a:off x="800995" y="2204770"/>
          <a:ext cx="279668" cy="3271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600" kern="1200"/>
        </a:p>
      </dsp:txBody>
      <dsp:txXfrm rot="-5400000">
        <a:off x="842682" y="2228515"/>
        <a:ext cx="196295" cy="195768"/>
      </dsp:txXfrm>
    </dsp:sp>
    <dsp:sp modelId="{72E5CBF9-F763-459E-8605-E5BDA908D6D6}">
      <dsp:nvSpPr>
        <dsp:cNvPr id="0" name=""/>
        <dsp:cNvSpPr/>
      </dsp:nvSpPr>
      <dsp:spPr>
        <a:xfrm>
          <a:off x="281234" y="2640103"/>
          <a:ext cx="1319191" cy="791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b="1" kern="1200" dirty="0"/>
            <a:t>E09 Étiquette + tracking</a:t>
          </a:r>
          <a:r>
            <a:rPr lang="fr-FR" sz="800" kern="1200" dirty="0"/>
            <a:t> → Génération étiquette &amp; n° de suivi (via </a:t>
          </a:r>
          <a:r>
            <a:rPr lang="fr-FR" sz="800" b="1" kern="1200" dirty="0"/>
            <a:t>La Poste</a:t>
          </a:r>
          <a:r>
            <a:rPr lang="fr-FR" sz="800" kern="1200" dirty="0"/>
            <a:t>)</a:t>
          </a:r>
          <a:endParaRPr lang="en-US" sz="800" kern="1200" dirty="0"/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00" b="1" kern="1200" dirty="0"/>
            <a:t>Décision : La Poste disponible ?</a:t>
          </a:r>
          <a:r>
            <a:rPr lang="fr-FR" sz="600" kern="1200" dirty="0"/>
            <a:t> → sinon </a:t>
          </a:r>
          <a:r>
            <a:rPr lang="fr-FR" sz="600" i="1" kern="1200" dirty="0"/>
            <a:t>mode dégradé</a:t>
          </a:r>
          <a:r>
            <a:rPr lang="fr-FR" sz="600" kern="1200" dirty="0"/>
            <a:t> : </a:t>
          </a:r>
          <a:r>
            <a:rPr lang="fr-FR" sz="600" i="1" kern="1200" dirty="0"/>
            <a:t>brouillon / file d’attente / saisie manuelle</a:t>
          </a:r>
          <a:endParaRPr lang="en-US" sz="600" kern="1200" dirty="0"/>
        </a:p>
      </dsp:txBody>
      <dsp:txXfrm>
        <a:off x="304417" y="2663286"/>
        <a:ext cx="1272825" cy="745149"/>
      </dsp:txXfrm>
    </dsp:sp>
    <dsp:sp modelId="{5494B5DF-912C-4375-A874-9BFAB23A400F}">
      <dsp:nvSpPr>
        <dsp:cNvPr id="0" name=""/>
        <dsp:cNvSpPr/>
      </dsp:nvSpPr>
      <dsp:spPr>
        <a:xfrm>
          <a:off x="1716515" y="2872281"/>
          <a:ext cx="279668" cy="3271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600" kern="1200"/>
        </a:p>
      </dsp:txBody>
      <dsp:txXfrm>
        <a:off x="1716515" y="2937713"/>
        <a:ext cx="195768" cy="196295"/>
      </dsp:txXfrm>
    </dsp:sp>
    <dsp:sp modelId="{B7E585C0-4351-47B2-83B2-AEBC626658CA}">
      <dsp:nvSpPr>
        <dsp:cNvPr id="0" name=""/>
        <dsp:cNvSpPr/>
      </dsp:nvSpPr>
      <dsp:spPr>
        <a:xfrm>
          <a:off x="2128103" y="2640103"/>
          <a:ext cx="1319191" cy="791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b="1" kern="1200" dirty="0"/>
            <a:t>E10 Suivi &amp; clôture</a:t>
          </a:r>
          <a:r>
            <a:rPr lang="fr-FR" sz="800" kern="1200" dirty="0"/>
            <a:t> → Mise à jour du statut : </a:t>
          </a:r>
          <a:r>
            <a:rPr lang="fr-FR" sz="800" b="1" kern="1200" dirty="0"/>
            <a:t>Préparé → Expédié → Livré (→ Clôturé)</a:t>
          </a:r>
        </a:p>
      </dsp:txBody>
      <dsp:txXfrm>
        <a:off x="2151286" y="2663286"/>
        <a:ext cx="1272825" cy="7451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134791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Ce document a </a:t>
            </a:r>
            <a:r>
              <a:rPr lang="en-US" dirty="0" err="1"/>
              <a:t>été</a:t>
            </a:r>
            <a:r>
              <a:rPr lang="en-US" dirty="0"/>
              <a:t> </a:t>
            </a:r>
            <a:r>
              <a:rPr lang="en-US" dirty="0" err="1"/>
              <a:t>réalisé</a:t>
            </a:r>
            <a:r>
              <a:rPr lang="en-US" dirty="0"/>
              <a:t> dans le cadre de la formation </a:t>
            </a:r>
            <a:r>
              <a:rPr lang="en-US" b="1" dirty="0" err="1"/>
              <a:t>Diginamic</a:t>
            </a:r>
            <a:r>
              <a:rPr lang="en-US" b="1" dirty="0"/>
              <a:t> – Data Science &amp; IA</a:t>
            </a:r>
            <a:r>
              <a:rPr lang="en-US" dirty="0"/>
              <a:t>, promotion </a:t>
            </a:r>
            <a:r>
              <a:rPr lang="en-US" b="1" dirty="0"/>
              <a:t>2025–2027</a:t>
            </a:r>
            <a:r>
              <a:rPr lang="en-US" dirty="0"/>
              <a:t>.</a:t>
            </a:r>
            <a:endParaRPr lang="fr-FR" dirty="0"/>
          </a:p>
          <a:p>
            <a:pPr>
              <a:buNone/>
            </a:pPr>
            <a:r>
              <a:rPr lang="en-US" dirty="0"/>
              <a:t>Dans le </a:t>
            </a:r>
            <a:r>
              <a:rPr lang="en-US" dirty="0" err="1"/>
              <a:t>scénario</a:t>
            </a:r>
            <a:r>
              <a:rPr lang="en-US" dirty="0"/>
              <a:t> </a:t>
            </a:r>
            <a:r>
              <a:rPr lang="en-US" dirty="0" err="1"/>
              <a:t>d’audit</a:t>
            </a:r>
            <a:r>
              <a:rPr lang="en-US" dirty="0"/>
              <a:t> </a:t>
            </a:r>
            <a:r>
              <a:rPr lang="en-US" dirty="0" err="1"/>
              <a:t>présenté</a:t>
            </a:r>
            <a:r>
              <a:rPr lang="en-US" dirty="0"/>
              <a:t>, je me </a:t>
            </a:r>
            <a:r>
              <a:rPr lang="en-US" dirty="0" err="1"/>
              <a:t>positionne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b="1" dirty="0"/>
              <a:t>consultant SI</a:t>
            </a:r>
            <a:r>
              <a:rPr lang="en-US" dirty="0"/>
              <a:t>. À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titre</a:t>
            </a:r>
            <a:r>
              <a:rPr lang="en-US" dirty="0"/>
              <a:t>, la mission est </a:t>
            </a:r>
            <a:r>
              <a:rPr lang="en-US" dirty="0" err="1"/>
              <a:t>présentée</a:t>
            </a:r>
            <a:r>
              <a:rPr lang="en-US" dirty="0"/>
              <a:t> sous </a:t>
            </a:r>
            <a:r>
              <a:rPr lang="en-US" dirty="0" err="1"/>
              <a:t>l’enseigne</a:t>
            </a:r>
            <a:r>
              <a:rPr lang="en-US" dirty="0"/>
              <a:t> </a:t>
            </a:r>
            <a:r>
              <a:rPr lang="en-US" b="1" dirty="0"/>
              <a:t>Tindalos Consulting</a:t>
            </a:r>
            <a:r>
              <a:rPr lang="en-US" dirty="0"/>
              <a:t> (et </a:t>
            </a:r>
            <a:r>
              <a:rPr lang="en-US" b="1" dirty="0"/>
              <a:t>Premium Consulting</a:t>
            </a:r>
            <a:r>
              <a:rPr lang="en-US" dirty="0"/>
              <a:t>) à des fins de mise </a:t>
            </a:r>
            <a:r>
              <a:rPr lang="en-US" dirty="0" err="1"/>
              <a:t>en</a:t>
            </a:r>
            <a:r>
              <a:rPr lang="en-US" dirty="0"/>
              <a:t> situation </a:t>
            </a:r>
            <a:r>
              <a:rPr lang="en-US" dirty="0" err="1"/>
              <a:t>pédagogique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/>
              <a:t>Ce document </a:t>
            </a:r>
            <a:r>
              <a:rPr lang="en-US" dirty="0" err="1"/>
              <a:t>présente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b="1" dirty="0" err="1"/>
              <a:t>analyse</a:t>
            </a:r>
            <a:r>
              <a:rPr lang="en-US" b="1" dirty="0"/>
              <a:t> de </a:t>
            </a:r>
            <a:r>
              <a:rPr lang="en-US" b="1" dirty="0" err="1"/>
              <a:t>l’existant</a:t>
            </a:r>
            <a:r>
              <a:rPr lang="en-US" dirty="0"/>
              <a:t> du </a:t>
            </a:r>
            <a:r>
              <a:rPr lang="en-US" dirty="0" err="1"/>
              <a:t>système</a:t>
            </a:r>
            <a:r>
              <a:rPr lang="en-US" dirty="0"/>
              <a:t> de </a:t>
            </a:r>
            <a:r>
              <a:rPr lang="en-US" b="1" dirty="0"/>
              <a:t>gestion des </a:t>
            </a:r>
            <a:r>
              <a:rPr lang="en-US" b="1" dirty="0" err="1"/>
              <a:t>colis</a:t>
            </a:r>
            <a:r>
              <a:rPr lang="en-US" dirty="0"/>
              <a:t> du </a:t>
            </a:r>
            <a:r>
              <a:rPr lang="en-US" dirty="0" err="1"/>
              <a:t>programme</a:t>
            </a:r>
            <a:r>
              <a:rPr lang="en-US" dirty="0"/>
              <a:t> de </a:t>
            </a:r>
            <a:r>
              <a:rPr lang="en-US" dirty="0" err="1"/>
              <a:t>fidélité</a:t>
            </a:r>
            <a:r>
              <a:rPr lang="en-US" dirty="0"/>
              <a:t> </a:t>
            </a:r>
            <a:r>
              <a:rPr lang="en-US" b="1" dirty="0"/>
              <a:t>DIGICHEESE</a:t>
            </a:r>
            <a:r>
              <a:rPr lang="en-US" dirty="0"/>
              <a:t>.</a:t>
            </a:r>
            <a:endParaRPr lang="fr-FR" dirty="0"/>
          </a:p>
          <a:p>
            <a:pPr>
              <a:buNone/>
            </a:pPr>
            <a:r>
              <a:rPr lang="en-US" dirty="0"/>
              <a:t>En tant </a:t>
            </a:r>
            <a:r>
              <a:rPr lang="en-US" dirty="0" err="1"/>
              <a:t>que</a:t>
            </a:r>
            <a:r>
              <a:rPr lang="en-US" dirty="0"/>
              <a:t> consultant SI </a:t>
            </a:r>
            <a:r>
              <a:rPr lang="en-US" dirty="0" err="1"/>
              <a:t>mandaté</a:t>
            </a:r>
            <a:r>
              <a:rPr lang="en-US" dirty="0"/>
              <a:t> par DIGICHEESE, </a:t>
            </a:r>
            <a:r>
              <a:rPr lang="en-US" dirty="0" err="1"/>
              <a:t>l’objectif</a:t>
            </a:r>
            <a:r>
              <a:rPr lang="en-US" dirty="0"/>
              <a:t> de la mission est de :</a:t>
            </a:r>
          </a:p>
          <a:p>
            <a:pPr marL="171450" indent="-171450"/>
            <a:r>
              <a:rPr lang="en-US" dirty="0"/>
              <a:t>identifier les </a:t>
            </a:r>
            <a:r>
              <a:rPr lang="en-US" dirty="0" err="1"/>
              <a:t>acteurs</a:t>
            </a:r>
            <a:r>
              <a:rPr lang="en-US" dirty="0"/>
              <a:t> et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rôles</a:t>
            </a:r>
            <a:r>
              <a:rPr lang="en-US" dirty="0"/>
              <a:t> ;</a:t>
            </a:r>
          </a:p>
          <a:p>
            <a:pPr marL="171450" indent="-171450"/>
            <a:r>
              <a:rPr lang="en-US" dirty="0" err="1"/>
              <a:t>comprendre</a:t>
            </a:r>
            <a:r>
              <a:rPr lang="en-US" dirty="0"/>
              <a:t> </a:t>
            </a:r>
            <a:r>
              <a:rPr lang="en-US" dirty="0" err="1"/>
              <a:t>l’architecture</a:t>
            </a:r>
            <a:r>
              <a:rPr lang="en-US" dirty="0"/>
              <a:t> </a:t>
            </a:r>
            <a:r>
              <a:rPr lang="en-US" dirty="0" err="1"/>
              <a:t>globale</a:t>
            </a:r>
            <a:r>
              <a:rPr lang="en-US" dirty="0"/>
              <a:t> du </a:t>
            </a:r>
            <a:r>
              <a:rPr lang="en-US" dirty="0" err="1"/>
              <a:t>système</a:t>
            </a:r>
            <a:r>
              <a:rPr lang="en-US" dirty="0"/>
              <a:t> ;</a:t>
            </a:r>
          </a:p>
          <a:p>
            <a:pPr marL="171450" indent="-171450"/>
            <a:r>
              <a:rPr lang="en-US" dirty="0" err="1"/>
              <a:t>formaliser</a:t>
            </a:r>
            <a:r>
              <a:rPr lang="en-US" dirty="0"/>
              <a:t> les processus métier ;</a:t>
            </a:r>
          </a:p>
          <a:p>
            <a:pPr marL="171450" indent="-171450"/>
            <a:r>
              <a:rPr lang="en-US" dirty="0" err="1"/>
              <a:t>modéliser</a:t>
            </a:r>
            <a:r>
              <a:rPr lang="en-US" dirty="0"/>
              <a:t> les données </a:t>
            </a:r>
            <a:r>
              <a:rPr lang="en-US" dirty="0" err="1"/>
              <a:t>nécessaires</a:t>
            </a:r>
            <a:r>
              <a:rPr lang="en-US" dirty="0"/>
              <a:t> à la gestion des </a:t>
            </a:r>
            <a:r>
              <a:rPr lang="en-US" dirty="0" err="1"/>
              <a:t>colis</a:t>
            </a:r>
            <a:r>
              <a:rPr lang="en-US" dirty="0"/>
              <a:t> ;</a:t>
            </a:r>
          </a:p>
          <a:p>
            <a:pPr indent="0">
              <a:buNone/>
            </a:pPr>
            <a:r>
              <a:rPr lang="en-US" dirty="0" err="1"/>
              <a:t>afin</a:t>
            </a:r>
            <a:r>
              <a:rPr lang="en-US" dirty="0"/>
              <a:t> de </a:t>
            </a:r>
            <a:r>
              <a:rPr lang="en-US" dirty="0" err="1"/>
              <a:t>produire</a:t>
            </a:r>
            <a:r>
              <a:rPr lang="en-US" dirty="0"/>
              <a:t> un </a:t>
            </a:r>
            <a:r>
              <a:rPr lang="en-US" b="1" dirty="0"/>
              <a:t>état de </a:t>
            </a:r>
            <a:r>
              <a:rPr lang="en-US" b="1" dirty="0" err="1"/>
              <a:t>l’art</a:t>
            </a:r>
            <a:r>
              <a:rPr lang="en-US" b="1" dirty="0"/>
              <a:t> </a:t>
            </a:r>
            <a:r>
              <a:rPr lang="en-US" b="1" dirty="0" err="1"/>
              <a:t>clair</a:t>
            </a:r>
            <a:r>
              <a:rPr lang="en-US" b="1" dirty="0"/>
              <a:t> et </a:t>
            </a:r>
            <a:r>
              <a:rPr lang="en-US" b="1" dirty="0" err="1"/>
              <a:t>structuré</a:t>
            </a:r>
            <a:r>
              <a:rPr lang="en-US" dirty="0"/>
              <a:t> du </a:t>
            </a:r>
            <a:r>
              <a:rPr lang="en-US" dirty="0" err="1"/>
              <a:t>système</a:t>
            </a:r>
            <a:r>
              <a:rPr lang="en-US" dirty="0"/>
              <a:t> </a:t>
            </a:r>
            <a:r>
              <a:rPr lang="en-US" dirty="0" err="1"/>
              <a:t>actuel</a:t>
            </a:r>
            <a:r>
              <a:rPr lang="en-US" dirty="0"/>
              <a:t> (</a:t>
            </a:r>
            <a:r>
              <a:rPr lang="en-US" b="1" dirty="0"/>
              <a:t>AS-IS</a:t>
            </a:r>
            <a:r>
              <a:rPr lang="en-US" dirty="0"/>
              <a:t>).</a:t>
            </a:r>
            <a:endParaRPr lang="fr-FR" dirty="0"/>
          </a:p>
          <a:p>
            <a:pPr lvl="0" algn="l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716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err="1">
                <a:latin typeface="Calibri"/>
                <a:ea typeface="Calibri"/>
                <a:cs typeface="Calibri"/>
              </a:rPr>
              <a:t>Voici</a:t>
            </a:r>
            <a:r>
              <a:rPr lang="en-US">
                <a:latin typeface="Calibri"/>
                <a:ea typeface="Calibri"/>
                <a:cs typeface="Calibri"/>
              </a:rPr>
              <a:t> le pseudocode pour </a:t>
            </a:r>
            <a:r>
              <a:rPr lang="en-US" err="1">
                <a:latin typeface="Calibri"/>
                <a:ea typeface="Calibri"/>
                <a:cs typeface="Calibri"/>
              </a:rPr>
              <a:t>plantuml</a:t>
            </a:r>
            <a:br>
              <a:rPr lang="en-US" dirty="0">
                <a:latin typeface="Calibri"/>
                <a:ea typeface="Calibri"/>
                <a:cs typeface="Calibri"/>
              </a:rPr>
            </a:br>
            <a:br>
              <a:rPr lang="en-US" dirty="0">
                <a:latin typeface="Calibri"/>
                <a:ea typeface="Calibri"/>
                <a:cs typeface="Calibri"/>
              </a:rPr>
            </a:b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@startuml</a:t>
            </a:r>
            <a:endParaRPr lang="en-US" dirty="0">
              <a:latin typeface="Calibri"/>
              <a:ea typeface="Calibri"/>
              <a:cs typeface="Calibri"/>
            </a:endParaRPr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left to right direction</a:t>
            </a:r>
            <a:endParaRPr lang="en-US"/>
          </a:p>
          <a:p>
            <a:pPr>
              <a:buNone/>
            </a:pP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skinparam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componentStyle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rectangle</a:t>
            </a:r>
            <a:endParaRPr lang="en-US"/>
          </a:p>
          <a:p>
            <a:pPr>
              <a:buNone/>
            </a:pP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skinparam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shadowing false</a:t>
            </a:r>
            <a:endParaRPr lang="en-US"/>
          </a:p>
          <a:p>
            <a:pPr>
              <a:buNone/>
            </a:pP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skinparam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wrapWidth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220</a:t>
            </a:r>
            <a:endParaRPr lang="en-US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title DIGICHEESE —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Schéma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global (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périmètre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: Gestion des colis)</a:t>
            </a:r>
            <a:endParaRPr lang="en-US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'============================================================</a:t>
            </a:r>
            <a:endParaRPr lang="en-US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' Objectif du schéma (réponse à la question)</a:t>
            </a:r>
            <a:endParaRPr lang="en-US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' - Montrer les ACTEURS + les GRANDES FONCTIONNALITÉS (macro-modules)</a:t>
            </a:r>
            <a:endParaRPr lang="en-US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' - Montrer les INTERACTIONS des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acteurs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(liens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acteur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-&gt; module)</a:t>
            </a:r>
            <a:endParaRPr lang="en-US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' - Rester dans le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périmètre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"gestion des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" (pas une vue SI complète)</a:t>
            </a:r>
            <a:endParaRPr lang="en-US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'============================================================</a:t>
            </a:r>
            <a:endParaRPr lang="en-US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'============================================================</a:t>
            </a:r>
            <a:endParaRPr lang="en-US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' ACTEURS</a:t>
            </a:r>
            <a:endParaRPr lang="en-US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' NB : distinction entre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acteurs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INTERNES (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utilisateurs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du SI) et</a:t>
            </a:r>
            <a:endParaRPr lang="en-US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'      acteurs EXTERNES (hors SI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mais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interagissant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avec le processus)</a:t>
            </a:r>
            <a:endParaRPr lang="en-US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'============================================================</a:t>
            </a:r>
            <a:endParaRPr lang="en-US"/>
          </a:p>
          <a:p>
            <a:pPr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package "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Digichesse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" as DG {</a:t>
            </a:r>
            <a:endParaRPr lang="en-US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</a:t>
            </a:r>
            <a:endParaRPr lang="en-US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'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acteurs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internes  </a:t>
            </a:r>
            <a:endParaRPr lang="en-US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</a:t>
            </a:r>
            <a:endParaRPr lang="en-US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actor "Opérateur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" as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endParaRPr lang="en-US" err="1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actor "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Administrateur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du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système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\n(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profil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admin)\n+ interface PMO" as A_Admin</a:t>
            </a:r>
            <a:endParaRPr lang="en-US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actor "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Opérateur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stock\n(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connexe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)" as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A_OpStock</a:t>
            </a:r>
            <a:endParaRPr lang="en-US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actor "Direction / management\n(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connexe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)" as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A_Direction</a:t>
            </a:r>
            <a:endParaRPr lang="en-US" dirty="0" err="1"/>
          </a:p>
          <a:p>
            <a:pPr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'============================================================</a:t>
            </a: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 GRANDES FONCTIONNALITÉS (macro-modules) —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périmètre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projet</a:t>
            </a:r>
            <a:endParaRPr lang="en-US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Chaque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composant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représente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un bloc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fonctionnel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(pas du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détail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technique).</a:t>
            </a: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'============================================================</a:t>
            </a: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package "Système de gestion des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" as SYS_GestionColis {</a:t>
            </a:r>
            <a:endParaRPr lang="en-US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component "Gestion des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" as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C_Commandes</a:t>
            </a:r>
            <a:endParaRPr lang="en-US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component "Gestion des clients" as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C_Clients</a:t>
            </a:r>
            <a:endParaRPr lang="en-US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component "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Conditionnement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/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\n(incl.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)" as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C_Cond</a:t>
            </a:r>
            <a:endParaRPr lang="en-US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component "Communication client" as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C_Comm</a:t>
            </a:r>
            <a:endParaRPr lang="en-US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component "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Statistiques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\n(incl. reporting)" as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C_Stats</a:t>
            </a:r>
            <a:endParaRPr lang="en-US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component "Gestion des emplacements" as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C_Empl</a:t>
            </a:r>
            <a:endParaRPr lang="en-US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component "Gestion des stocks" as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C_Stock</a:t>
            </a:r>
            <a:endParaRPr lang="en-US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component "Administration /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paramétrage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" as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C_AdminParam</a:t>
            </a:r>
            <a:endParaRPr lang="en-US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'le site est un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composant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statique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component "Site vitrine / marketing"  as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EXT_Site</a:t>
            </a:r>
            <a:endParaRPr lang="en-US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}</a:t>
            </a: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}</a:t>
            </a: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</a:t>
            </a: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acteurs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externes</a:t>
            </a: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</a:t>
            </a:r>
            <a:endParaRPr lang="en-US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actor "Client final\n(particulier)" as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A_Client</a:t>
            </a:r>
            <a:endParaRPr lang="en-US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actor "la Poste" as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A_Poste</a:t>
            </a:r>
            <a:endParaRPr lang="en-US" dirty="0" err="1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'============================================================</a:t>
            </a: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 INTERACTIONS DES ACTEURS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acteur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fonctionnalité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'============================================================</a:t>
            </a:r>
            <a:endParaRPr lang="en-US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'--- Client final : agit hors SI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mais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déclenche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processus métier ---</a:t>
            </a: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A_Client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-up-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EXT_Site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consulter /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télécharger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collecteur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liste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goodies/points)</a:t>
            </a: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A_Client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C_Commandes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déclencher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demande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courrier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points + choix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chèque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en-US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'---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Opérateur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utilisateur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principal du SI sur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périmètre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---</a:t>
            </a: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C_Commandes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saisir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/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commandes</a:t>
            </a:r>
            <a:endParaRPr lang="en-US" dirty="0" err="1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C_Clients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/ MAJ fiche client</a:t>
            </a: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C_Cond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lancer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conditionnement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\n&amp;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endParaRPr lang="en-US" dirty="0" err="1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C_Comm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mailing / emails</a:t>
            </a: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C_Stats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consulter /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produire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stats</a:t>
            </a: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C_Empl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renseigner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/ consulter\n(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si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activé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en-US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'---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Opérateur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stock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connexe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alimente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/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contrôle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disponibilités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goodies ---</a:t>
            </a: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A_OpStock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C_Stock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gérer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stocks &amp;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inventaires</a:t>
            </a:r>
            <a:endParaRPr lang="en-US" dirty="0" err="1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'---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Administrateur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paramétrage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production de reporting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rôle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“PMO”) ---</a:t>
            </a: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A_Admin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C_AdminParam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maintenir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référentiels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règles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etc.)</a:t>
            </a: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A_Admin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C_Stats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extraire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/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produire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nrapports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pour la Direction</a:t>
            </a:r>
            <a:endParaRPr lang="en-US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'--- Direction : ne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manipule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pas le SI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directement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passe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l’Admin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---</a:t>
            </a: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 (On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relie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la Direction aux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Statistiques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avec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une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précision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"via Admin")</a:t>
            </a: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A_Direction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C_Stats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consulter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indicateurs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\n(via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Administrateur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A_Direction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A_Admin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demander / consulter\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nindicateurs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&amp; rapports</a:t>
            </a: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'============================================================</a:t>
            </a: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 DÉPENDANCES EXTERNES STRUCTURANTES</a:t>
            </a: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 (sans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entrer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dans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détail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technique)</a:t>
            </a: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'============================================================</a:t>
            </a:r>
            <a:endParaRPr lang="en-US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Conditionnement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/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dépend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de La Poste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C_Cond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-up-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A_Poste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annuels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\n+ n°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lettre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A_Poste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C_Comm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envoi notifications\n(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@enduml</a:t>
            </a:r>
            <a:endParaRPr lang="en-US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7956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Photo de Vincent Rivaud: https://www.pexels.com/fr-fr/photo/34732306/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13126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br>
              <a:rPr lang="en-US" dirty="0"/>
            </a:br>
            <a:br>
              <a:rPr lang="en-US" dirty="0"/>
            </a:br>
            <a:endParaRPr lang="fr-FR"/>
          </a:p>
          <a:p>
            <a:pPr>
              <a:buNone/>
            </a:pP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# A) UC — Système de gestion des colis (ancien système Access 2000)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## UC01 — Saisir une demande à partir du </a:t>
            </a:r>
            <a:r>
              <a:rPr lang="en-US" b="1" err="1">
                <a:solidFill>
                  <a:srgbClr val="569CD6"/>
                </a:solidFill>
                <a:highlight>
                  <a:srgbClr val="1F1F1F"/>
                </a:highlight>
              </a:rPr>
              <a:t>courrier</a:t>
            </a: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i="1">
                <a:solidFill>
                  <a:srgbClr val="569CD6"/>
                </a:solidFill>
                <a:highlight>
                  <a:srgbClr val="1F1F1F"/>
                </a:highlight>
              </a:rPr>
              <a:t>*(</a:t>
            </a:r>
            <a:r>
              <a:rPr lang="en-US" i="1" err="1">
                <a:solidFill>
                  <a:srgbClr val="569CD6"/>
                </a:solidFill>
                <a:highlight>
                  <a:srgbClr val="1F1F1F"/>
                </a:highlight>
              </a:rPr>
              <a:t>UC_Saisie</a:t>
            </a:r>
            <a:r>
              <a:rPr lang="en-US" i="1">
                <a:solidFill>
                  <a:srgbClr val="569CD6"/>
                </a:solidFill>
                <a:highlight>
                  <a:srgbClr val="1F1F1F"/>
                </a:highlight>
              </a:rPr>
              <a:t>)*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**Objectif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saisir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dans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l’application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Access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une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demande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reçue par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courrier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(points + choix goodies +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chèque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) et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créer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une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“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en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cours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”.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err="1">
                <a:solidFill>
                  <a:srgbClr val="569CD6"/>
                </a:solidFill>
                <a:highlight>
                  <a:srgbClr val="1F1F1F"/>
                </a:highlight>
              </a:rPr>
              <a:t>Acteurs</a:t>
            </a: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Principal : </a:t>
            </a: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err="1">
                <a:solidFill>
                  <a:srgbClr val="569CD6"/>
                </a:solidFill>
                <a:highlight>
                  <a:srgbClr val="1F1F1F"/>
                </a:highlight>
              </a:rPr>
              <a:t>Opérateur</a:t>
            </a: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b="1" err="1">
                <a:solidFill>
                  <a:srgbClr val="569CD6"/>
                </a:solidFill>
                <a:highlight>
                  <a:srgbClr val="1F1F1F"/>
                </a:highlight>
              </a:rPr>
              <a:t>colis</a:t>
            </a: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(interne SI)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Déclencheur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métier : </a:t>
            </a: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**Client final**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(externe)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err="1">
                <a:solidFill>
                  <a:srgbClr val="569CD6"/>
                </a:solidFill>
                <a:highlight>
                  <a:srgbClr val="1F1F1F"/>
                </a:highlight>
              </a:rPr>
              <a:t>Déclencheur</a:t>
            </a: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courrier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reçu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à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traiter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err="1">
                <a:solidFill>
                  <a:srgbClr val="569CD6"/>
                </a:solidFill>
                <a:highlight>
                  <a:srgbClr val="1F1F1F"/>
                </a:highlight>
              </a:rPr>
              <a:t>Préconditions</a:t>
            </a: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courrier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exploitable (choix +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coordonnées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minimales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).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err="1">
                <a:solidFill>
                  <a:srgbClr val="569CD6"/>
                </a:solidFill>
                <a:highlight>
                  <a:srgbClr val="1F1F1F"/>
                </a:highlight>
              </a:rPr>
              <a:t>Scénario</a:t>
            </a: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 nominal :**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>
                <a:solidFill>
                  <a:srgbClr val="6796E6"/>
                </a:solidFill>
                <a:highlight>
                  <a:srgbClr val="1F1F1F"/>
                </a:highlight>
              </a:rPr>
              <a:t>1.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L’opérateur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lit le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courrier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et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récupère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les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informations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>
                <a:solidFill>
                  <a:srgbClr val="6796E6"/>
                </a:solidFill>
                <a:highlight>
                  <a:srgbClr val="1F1F1F"/>
                </a:highlight>
              </a:rPr>
              <a:t>2.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Il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identifie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le client (recherche).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>
                <a:solidFill>
                  <a:srgbClr val="6796E6"/>
                </a:solidFill>
                <a:highlight>
                  <a:srgbClr val="1F1F1F"/>
                </a:highlight>
              </a:rPr>
              <a:t>3.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Il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saisit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la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demande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dans Access.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>
                <a:solidFill>
                  <a:srgbClr val="6796E6"/>
                </a:solidFill>
                <a:highlight>
                  <a:srgbClr val="1F1F1F"/>
                </a:highlight>
              </a:rPr>
              <a:t>4.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Le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système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crée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/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enregistre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la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“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en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cours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”.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err="1">
                <a:solidFill>
                  <a:srgbClr val="569CD6"/>
                </a:solidFill>
                <a:highlight>
                  <a:srgbClr val="1F1F1F"/>
                </a:highlight>
              </a:rPr>
              <a:t>Variantes</a:t>
            </a: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err="1">
                <a:solidFill>
                  <a:srgbClr val="569CD6"/>
                </a:solidFill>
                <a:highlight>
                  <a:srgbClr val="1F1F1F"/>
                </a:highlight>
              </a:rPr>
              <a:t>UC_PapierLibre</a:t>
            </a: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demande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formulée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sur papier libre (sans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collecteur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).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**Postconditions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créée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et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liée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à un client (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existant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ou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à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créer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/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mettre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à jour).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---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## UC02 —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Gérer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fiche client (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créer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/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mettre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à jour) 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*(</a:t>
            </a:r>
            <a:r>
              <a:rPr lang="en-US" i="1" dirty="0" err="1">
                <a:solidFill>
                  <a:srgbClr val="569CD6"/>
                </a:solidFill>
                <a:highlight>
                  <a:srgbClr val="1F1F1F"/>
                </a:highlight>
              </a:rPr>
              <a:t>UC_Client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)*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**Objectif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ou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mettre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à jour la fiche client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adresse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contact, options) pour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permettre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expédition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et communication.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Acteur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Opérateur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colis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Déclencheur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client introuvable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ou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informations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corriger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lors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de la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saisie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/gestion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Préconditions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accès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au module “clients”.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Scénario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nominal :**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1.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Recherche du client.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2.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Création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ou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mise à jour de la fiche.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3.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Saisie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l’adresse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(CP →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ville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 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informations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utiles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4.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Validation 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**Postconditions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fiche client à jour.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---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## UC03 —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Enregistrer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/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mettre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à jour la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commande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*(</a:t>
            </a:r>
            <a:r>
              <a:rPr lang="en-US" i="1" dirty="0" err="1">
                <a:solidFill>
                  <a:srgbClr val="569CD6"/>
                </a:solidFill>
                <a:highlight>
                  <a:srgbClr val="1F1F1F"/>
                </a:highlight>
              </a:rPr>
              <a:t>UC_Commande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)*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**Objectif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piloter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une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contenu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commentaires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 tout au long de son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traitement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Acteur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Opérateur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colis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Déclencheur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créée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(UC01)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ou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avancement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préparation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/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expédition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Préconditions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existante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Scénario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nominal :**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1.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L’opérateur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ouvre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la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2.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Il met à jour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contenu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/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informations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/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3.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Il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consulte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cours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/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passées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du client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si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besoin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4.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système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les modifications.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**Postconditions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à jour.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---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## UC04 —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Calculer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conditionnement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&amp;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choisir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emballage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*(</a:t>
            </a:r>
            <a:r>
              <a:rPr lang="en-US" i="1" dirty="0" err="1">
                <a:solidFill>
                  <a:srgbClr val="569CD6"/>
                </a:solidFill>
                <a:highlight>
                  <a:srgbClr val="1F1F1F"/>
                </a:highlight>
              </a:rPr>
              <a:t>UC_Cond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)*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**Objectif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déterminer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l’emballage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compatible 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partir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du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contenu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règles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min/max,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multi-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Acteur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Opérateur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colis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Déclencheur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prête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être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préparée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Préconditions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complète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référentiel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/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disponible.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Scénario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nominal :**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1.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L’opérateur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lance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conditionnement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2.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système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choisit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un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compatible.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3.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système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total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contenu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si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nécessaire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pour la suite.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**Postconditions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retenu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données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prêtes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pour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l’affranchissement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---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## UC05 —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Calculer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affranchissement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(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poids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-&gt;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tarif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) 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*(</a:t>
            </a:r>
            <a:r>
              <a:rPr lang="en-US" i="1" dirty="0" err="1">
                <a:solidFill>
                  <a:srgbClr val="569CD6"/>
                </a:solidFill>
                <a:highlight>
                  <a:srgbClr val="1F1F1F"/>
                </a:highlight>
              </a:rPr>
              <a:t>UC_Aff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)*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**Objectif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coût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d’affranchissement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partir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du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total et des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Acteurs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Principal :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Opérateur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colis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Secondaire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**La Poste**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(source des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Déclencheur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conditionnement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réalisé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(UC04) /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total disponible.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Préconditions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postaux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à jour 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règles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disponibles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Scénario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nominal :**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1.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système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applique la grille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tarifaire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au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total.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2.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coût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d’affranchissement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est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calculé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enregistré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sur la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**Postconditions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calculé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enregistré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---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## UC06 —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Expédier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le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colis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*(</a:t>
            </a:r>
            <a:r>
              <a:rPr lang="en-US" i="1" dirty="0" err="1">
                <a:solidFill>
                  <a:srgbClr val="569CD6"/>
                </a:solidFill>
                <a:highlight>
                  <a:srgbClr val="1F1F1F"/>
                </a:highlight>
              </a:rPr>
              <a:t>UC_Exp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)*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**Objectif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valider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l’expédition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via La Poste 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mettre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à jour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l’état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de la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Acteurs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Principal :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Opérateur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colis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Secondaire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**La Poste**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Déclencheur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préparé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(UC04 + UC05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réalisés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Préconditions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conditionnement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disponibles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Scénario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nominal :**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1.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L’opérateur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valide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l’expédition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2.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système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l’expédition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date, etc.).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Variante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UC_Suivi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envoi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lettre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saisie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n°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**Postconditions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expédiée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/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mis à jour.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---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## UC07 — Tracer le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traitement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(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historisation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mouvements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) 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*(</a:t>
            </a:r>
            <a:r>
              <a:rPr lang="en-US" i="1" dirty="0" err="1">
                <a:solidFill>
                  <a:srgbClr val="569CD6"/>
                </a:solidFill>
                <a:highlight>
                  <a:srgbClr val="1F1F1F"/>
                </a:highlight>
              </a:rPr>
              <a:t>UC_Traca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)*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**Objectif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historiser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événements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traitement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mouvements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/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 pour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traçabilité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Acteur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Opérateur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colis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déclenche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indirectement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actions).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Déclencheur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création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/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avancement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/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expédition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d’une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Préconditions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existante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Scénario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nominal :**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1.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Lors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d’une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action significative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saisie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préparation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expédition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),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système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un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événement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d’historisation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**Postconditions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traçabilité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disponible sur la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---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## UC08 —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Communiquer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avec le client (mailing / email) 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*(</a:t>
            </a:r>
            <a:r>
              <a:rPr lang="en-US" i="1" dirty="0" err="1">
                <a:solidFill>
                  <a:srgbClr val="569CD6"/>
                </a:solidFill>
                <a:highlight>
                  <a:srgbClr val="1F1F1F"/>
                </a:highlight>
              </a:rPr>
              <a:t>UC_Comm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)*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**Objectif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produire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une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communication client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associée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une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ou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une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liste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(mailing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fichier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texte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/ email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personnalisé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Acteur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Opérateur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colis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Préconditions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client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connu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; email disponible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si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email.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Scénario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nominal :**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1.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L’opérateur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sélectionne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la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cible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2.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Il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choisit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mailing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ou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email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personnalisé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3.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système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génère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support.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**Postconditions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support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produit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(et action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potentiellement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tracée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selon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l’existant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).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---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###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Variantes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(use cases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optionnels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rattachés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à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l’exploitation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)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#### UC09 —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Variante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demande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sur papier libre (sans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collecteur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) 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*(</a:t>
            </a:r>
            <a:r>
              <a:rPr lang="en-US" i="1" dirty="0" err="1">
                <a:solidFill>
                  <a:srgbClr val="569CD6"/>
                </a:solidFill>
                <a:highlight>
                  <a:srgbClr val="1F1F1F"/>
                </a:highlight>
              </a:rPr>
              <a:t>UC_PapierLibre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)*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**Objectif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permettre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la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saisie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d’une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demande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quand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client ne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fournit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pas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collecteur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standard.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Acteur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Opérateur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colis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Déclencheur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courrier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contenant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points + choix sur papier libre.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**Postconditions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demande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saisie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UC01.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#### UC10 —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Variante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 envoi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en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lettre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suivie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(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saisie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n° de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suivi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) 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*(</a:t>
            </a:r>
            <a:r>
              <a:rPr lang="en-US" i="1" dirty="0" err="1">
                <a:solidFill>
                  <a:srgbClr val="569CD6"/>
                </a:solidFill>
                <a:highlight>
                  <a:srgbClr val="1F1F1F"/>
                </a:highlight>
              </a:rPr>
              <a:t>UC_Suivi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)*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**Objectif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associer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un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numéro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au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expédié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(dans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l’existant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souvent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via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commentaire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Acteur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Opérateur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colis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Déclencheur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expédition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“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lettre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”.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**Postconditions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numéro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enregistré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/>
          </a:p>
          <a:p>
            <a:pPr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pPr>
              <a:buNone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0976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Photo de Alexy Almond: https://www.pexels.com/fr-fr/photo/nourriture-sur-la-table-3757718/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57452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br>
              <a:rPr lang="en-US" dirty="0"/>
            </a:br>
            <a:br>
              <a:rPr lang="en-US" dirty="0"/>
            </a:br>
            <a:endParaRPr lang="fr-FR"/>
          </a:p>
          <a:p>
            <a:pPr>
              <a:buNone/>
            </a:pP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# B) UC — Administration &amp; Pilotage (référentiels + reporting via Admin/PMO)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/>
          </a:p>
          <a:p>
            <a:pPr>
              <a:buNone/>
            </a:pP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## UC11 — Administrer / paramétrer le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système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*(</a:t>
            </a:r>
            <a:r>
              <a:rPr lang="en-US" i="1" dirty="0" err="1">
                <a:solidFill>
                  <a:srgbClr val="569CD6"/>
                </a:solidFill>
                <a:highlight>
                  <a:srgbClr val="1F1F1F"/>
                </a:highlight>
              </a:rPr>
              <a:t>UC_Admin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)*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**Objectif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garantir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la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cohérence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des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référentiels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paramètres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indispensables au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traitement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des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Acteur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Administrateur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(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profil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admin + interface PMO)**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Déclencheur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mise à jour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périodique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(ex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annuelle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ou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correction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nécessaire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Préconditions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droits admin.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Scénario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nominal :**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1.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L’admin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met à jour les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référentiels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goodies,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…).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2.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système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et rend disponible pour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l’exploitation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**Postconditions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paramètres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opérationnels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---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/>
          </a:p>
          <a:p>
            <a:pPr>
              <a:buNone/>
            </a:pP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## UC12 — Gérer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référentiel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emballages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*(</a:t>
            </a:r>
            <a:r>
              <a:rPr lang="en-US" i="1" dirty="0" err="1">
                <a:solidFill>
                  <a:srgbClr val="569CD6"/>
                </a:solidFill>
                <a:highlight>
                  <a:srgbClr val="1F1F1F"/>
                </a:highlight>
              </a:rPr>
              <a:t>UC_Emb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)*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**Objectif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maintenir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la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liste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des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règles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associées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utilisées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UC_Cond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Acteur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Administrateur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**Postconditions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référentiel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à jour.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---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/>
          </a:p>
          <a:p>
            <a:pPr>
              <a:buNone/>
            </a:pP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## UC13 — Gérer référentiel goodies (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poids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,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caractéristiques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) 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*(</a:t>
            </a:r>
            <a:r>
              <a:rPr lang="en-US" i="1" dirty="0" err="1">
                <a:solidFill>
                  <a:srgbClr val="569CD6"/>
                </a:solidFill>
                <a:highlight>
                  <a:srgbClr val="1F1F1F"/>
                </a:highlight>
              </a:rPr>
              <a:t>UC_Goodies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)*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**Objectif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maintenir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les données goodies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nécessaires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au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caractéristiques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Acteur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Administrateur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**Postconditions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référentiel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goodies à jour.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---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/>
          </a:p>
          <a:p>
            <a:pPr>
              <a:buNone/>
            </a:pP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## UC14 — Mettre à jour tarifs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postaux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(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annuels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) 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*(</a:t>
            </a:r>
            <a:r>
              <a:rPr lang="en-US" i="1" dirty="0" err="1">
                <a:solidFill>
                  <a:srgbClr val="569CD6"/>
                </a:solidFill>
                <a:highlight>
                  <a:srgbClr val="1F1F1F"/>
                </a:highlight>
              </a:rPr>
              <a:t>UC_Tarifs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)*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**Objectif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maintenir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postaux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annuels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utilisés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pour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l’affranchissement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UC_Aff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Acteurs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Principal :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Administrateur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Secondaire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**La Poste**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**Postconditions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à jour.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---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/>
          </a:p>
          <a:p>
            <a:pPr>
              <a:buNone/>
            </a:pP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## UC15 — Gérer stocks goodies 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*(</a:t>
            </a:r>
            <a:r>
              <a:rPr lang="en-US" i="1" dirty="0" err="1">
                <a:solidFill>
                  <a:srgbClr val="569CD6"/>
                </a:solidFill>
                <a:highlight>
                  <a:srgbClr val="1F1F1F"/>
                </a:highlight>
              </a:rPr>
              <a:t>UC_Stocks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)*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**Objectif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maintenir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la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disponibilité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des goodies.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Acteur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Opérateur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stock**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(principal),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**Admin**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éventuellement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**Postconditions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stock à jour.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---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/>
          </a:p>
          <a:p>
            <a:pPr>
              <a:buNone/>
            </a:pP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## UC16 —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Réaliser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inventaire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*(</a:t>
            </a:r>
            <a:r>
              <a:rPr lang="en-US" i="1" dirty="0" err="1">
                <a:solidFill>
                  <a:srgbClr val="569CD6"/>
                </a:solidFill>
                <a:highlight>
                  <a:srgbClr val="1F1F1F"/>
                </a:highlight>
              </a:rPr>
              <a:t>UC_Inventaire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)*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**Objectif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réaliser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une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opération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d’inventaire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pour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fiabiliser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stock.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Acteur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Opérateur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stock**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**Postconditions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inventaire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enregistré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/ stock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ajusté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---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/>
          </a:p>
          <a:p>
            <a:pPr>
              <a:buNone/>
            </a:pP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## UC17 — Générer statistiques / reporting 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*(</a:t>
            </a:r>
            <a:r>
              <a:rPr lang="en-US" i="1" dirty="0" err="1">
                <a:solidFill>
                  <a:srgbClr val="569CD6"/>
                </a:solidFill>
                <a:highlight>
                  <a:srgbClr val="1F1F1F"/>
                </a:highlight>
              </a:rPr>
              <a:t>UC_Reporting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)*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**Objectif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produire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indicateurs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/rapports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mois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/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année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 et impressions.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Acteur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Administrateur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(PMO)**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et/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ou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Opérateur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colis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(consultation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selon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organisation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**Postconditions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rapports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générés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---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/>
          </a:p>
          <a:p>
            <a:pPr>
              <a:buNone/>
            </a:pP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## UC18 — Fournir un rapport à la Direction 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*(</a:t>
            </a:r>
            <a:r>
              <a:rPr lang="en-US" i="1" dirty="0" err="1">
                <a:solidFill>
                  <a:srgbClr val="569CD6"/>
                </a:solidFill>
                <a:highlight>
                  <a:srgbClr val="1F1F1F"/>
                </a:highlight>
              </a:rPr>
              <a:t>UC_Fournir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)*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**Objectif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transmettre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les rapports à la Direction (la Direction ne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manipule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pas le SI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directement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Acteurs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Principal :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Administrateur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(PMO)**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Consommateur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**Direction / management**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**Postconditions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rapport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transmis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/ exploitable.</a:t>
            </a:r>
            <a:endParaRPr lang="fr-FR" dirty="0"/>
          </a:p>
          <a:p>
            <a:pPr>
              <a:buNone/>
            </a:pPr>
            <a:br>
              <a:rPr lang="en-US" dirty="0"/>
            </a:br>
            <a:br>
              <a:rPr lang="en-US" dirty="0"/>
            </a:br>
            <a:endParaRPr lang="en-US"/>
          </a:p>
          <a:p>
            <a:pPr>
              <a:buNone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9027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Photo de Betül Çarkacı: https://www.pexels.com/fr-fr/photo/affinage-des-meules-de-fromage-sur-des-casiers-en-bois-30433630/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66216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/>
              <a:t>Variantes / branches (exceptions principales)</a:t>
            </a:r>
            <a:endParaRPr lang="fr-FR"/>
          </a:p>
          <a:p>
            <a:pPr marL="171450" indent="-171450"/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Courrier </a:t>
            </a:r>
            <a:r>
              <a:rPr lang="en-US" b="1" err="1">
                <a:solidFill>
                  <a:srgbClr val="569CD6"/>
                </a:solidFill>
                <a:highlight>
                  <a:srgbClr val="1F1F1F"/>
                </a:highlight>
              </a:rPr>
              <a:t>incomplet</a:t>
            </a: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 / </a:t>
            </a:r>
            <a:r>
              <a:rPr lang="en-US" b="1" err="1">
                <a:solidFill>
                  <a:srgbClr val="569CD6"/>
                </a:solidFill>
                <a:highlight>
                  <a:srgbClr val="1F1F1F"/>
                </a:highlight>
              </a:rPr>
              <a:t>illisible</a:t>
            </a:r>
            <a:r>
              <a:rPr lang="en-US">
                <a:solidFill>
                  <a:srgbClr val="569CD6"/>
                </a:solidFill>
                <a:highlight>
                  <a:srgbClr val="1F1F1F"/>
                </a:highlight>
              </a:rPr>
              <a:t> (</a:t>
            </a:r>
            <a:r>
              <a:rPr lang="en-US" err="1">
                <a:solidFill>
                  <a:srgbClr val="569CD6"/>
                </a:solidFill>
                <a:highlight>
                  <a:srgbClr val="1F1F1F"/>
                </a:highlight>
              </a:rPr>
              <a:t>adresse</a:t>
            </a:r>
            <a:r>
              <a:rPr lang="en-US">
                <a:solidFill>
                  <a:srgbClr val="569CD6"/>
                </a:solidFill>
                <a:highlight>
                  <a:srgbClr val="1F1F1F"/>
                </a:highlight>
              </a:rPr>
              <a:t>, goodies, points, </a:t>
            </a:r>
            <a:r>
              <a:rPr lang="en-US" err="1">
                <a:solidFill>
                  <a:srgbClr val="569CD6"/>
                </a:solidFill>
                <a:highlight>
                  <a:srgbClr val="1F1F1F"/>
                </a:highlight>
              </a:rPr>
              <a:t>chèque</a:t>
            </a:r>
            <a:r>
              <a:rPr lang="en-US">
                <a:solidFill>
                  <a:srgbClr val="569CD6"/>
                </a:solidFill>
                <a:highlight>
                  <a:srgbClr val="1F1F1F"/>
                </a:highlight>
              </a:rPr>
              <a:t>…)</a:t>
            </a:r>
            <a:endParaRPr lang="en-US"/>
          </a:p>
          <a:p>
            <a:pPr marL="1085850" lvl="1" indent="-171450"/>
            <a:r>
              <a:rPr lang="en-US">
                <a:solidFill>
                  <a:srgbClr val="569CD6"/>
                </a:solidFill>
                <a:highlight>
                  <a:srgbClr val="1F1F1F"/>
                </a:highlight>
              </a:rPr>
              <a:t>→ </a:t>
            </a:r>
            <a:r>
              <a:rPr lang="en-US" err="1">
                <a:solidFill>
                  <a:srgbClr val="569CD6"/>
                </a:solidFill>
                <a:highlight>
                  <a:srgbClr val="1F1F1F"/>
                </a:highlight>
              </a:rPr>
              <a:t>commande</a:t>
            </a:r>
            <a:r>
              <a:rPr lang="en-US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b="1" err="1">
                <a:solidFill>
                  <a:srgbClr val="569CD6"/>
                </a:solidFill>
                <a:highlight>
                  <a:srgbClr val="1F1F1F"/>
                </a:highlight>
              </a:rPr>
              <a:t>bloquée</a:t>
            </a:r>
            <a:r>
              <a:rPr lang="en-US">
                <a:solidFill>
                  <a:srgbClr val="569CD6"/>
                </a:solidFill>
                <a:highlight>
                  <a:srgbClr val="1F1F1F"/>
                </a:highlight>
              </a:rPr>
              <a:t> / “</a:t>
            </a:r>
            <a:r>
              <a:rPr lang="en-US" err="1">
                <a:solidFill>
                  <a:srgbClr val="569CD6"/>
                </a:solidFill>
                <a:highlight>
                  <a:srgbClr val="1F1F1F"/>
                </a:highlight>
              </a:rPr>
              <a:t>en</a:t>
            </a:r>
            <a:r>
              <a:rPr lang="en-US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569CD6"/>
                </a:solidFill>
                <a:highlight>
                  <a:srgbClr val="1F1F1F"/>
                </a:highlight>
              </a:rPr>
              <a:t>attente</a:t>
            </a:r>
            <a:r>
              <a:rPr lang="en-US">
                <a:solidFill>
                  <a:srgbClr val="569CD6"/>
                </a:solidFill>
                <a:highlight>
                  <a:srgbClr val="1F1F1F"/>
                </a:highlight>
              </a:rPr>
              <a:t>” + </a:t>
            </a:r>
            <a:r>
              <a:rPr lang="en-US" b="1" err="1">
                <a:solidFill>
                  <a:srgbClr val="569CD6"/>
                </a:solidFill>
                <a:highlight>
                  <a:srgbClr val="1F1F1F"/>
                </a:highlight>
              </a:rPr>
              <a:t>demande</a:t>
            </a: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 de </a:t>
            </a:r>
            <a:r>
              <a:rPr lang="en-US" b="1" err="1">
                <a:solidFill>
                  <a:srgbClr val="569CD6"/>
                </a:solidFill>
                <a:highlight>
                  <a:srgbClr val="1F1F1F"/>
                </a:highlight>
              </a:rPr>
              <a:t>compléments</a:t>
            </a:r>
            <a:r>
              <a:rPr lang="en-US">
                <a:solidFill>
                  <a:srgbClr val="569CD6"/>
                </a:solidFill>
                <a:highlight>
                  <a:srgbClr val="1F1F1F"/>
                </a:highlight>
              </a:rPr>
              <a:t> (contact client)</a:t>
            </a:r>
            <a:endParaRPr lang="en-US">
              <a:solidFill>
                <a:srgbClr val="569CD6"/>
              </a:solidFill>
            </a:endParaRPr>
          </a:p>
          <a:p>
            <a:pPr marL="171450" indent="-171450"/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Paiement </a:t>
            </a:r>
            <a:r>
              <a:rPr lang="en-US" b="1" err="1">
                <a:solidFill>
                  <a:srgbClr val="569CD6"/>
                </a:solidFill>
                <a:highlight>
                  <a:srgbClr val="1F1F1F"/>
                </a:highlight>
              </a:rPr>
              <a:t>manquant</a:t>
            </a: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 / incorrect</a:t>
            </a:r>
            <a:r>
              <a:rPr lang="en-US">
                <a:solidFill>
                  <a:srgbClr val="569CD6"/>
                </a:solidFill>
                <a:highlight>
                  <a:srgbClr val="1F1F1F"/>
                </a:highlight>
              </a:rPr>
              <a:t> (</a:t>
            </a:r>
            <a:r>
              <a:rPr lang="en-US" err="1">
                <a:solidFill>
                  <a:srgbClr val="569CD6"/>
                </a:solidFill>
                <a:highlight>
                  <a:srgbClr val="1F1F1F"/>
                </a:highlight>
              </a:rPr>
              <a:t>chèque</a:t>
            </a:r>
            <a:r>
              <a:rPr lang="en-US">
                <a:solidFill>
                  <a:srgbClr val="569CD6"/>
                </a:solidFill>
                <a:highlight>
                  <a:srgbClr val="1F1F1F"/>
                </a:highlight>
              </a:rPr>
              <a:t> absent, </a:t>
            </a:r>
            <a:r>
              <a:rPr lang="en-US" err="1">
                <a:solidFill>
                  <a:srgbClr val="569CD6"/>
                </a:solidFill>
                <a:highlight>
                  <a:srgbClr val="1F1F1F"/>
                </a:highlight>
              </a:rPr>
              <a:t>montant</a:t>
            </a:r>
            <a:r>
              <a:rPr lang="en-US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569CD6"/>
                </a:solidFill>
                <a:highlight>
                  <a:srgbClr val="1F1F1F"/>
                </a:highlight>
              </a:rPr>
              <a:t>incohérent</a:t>
            </a:r>
            <a:r>
              <a:rPr lang="en-US">
                <a:solidFill>
                  <a:srgbClr val="569CD6"/>
                </a:solidFill>
                <a:highlight>
                  <a:srgbClr val="1F1F1F"/>
                </a:highlight>
              </a:rPr>
              <a:t>)</a:t>
            </a:r>
            <a:endParaRPr lang="en-US">
              <a:solidFill>
                <a:srgbClr val="569CD6"/>
              </a:solidFill>
            </a:endParaRPr>
          </a:p>
          <a:p>
            <a:pPr marL="1085850" lvl="1" indent="-171450"/>
            <a:r>
              <a:rPr lang="en-US">
                <a:solidFill>
                  <a:srgbClr val="569CD6"/>
                </a:solidFill>
                <a:highlight>
                  <a:srgbClr val="1F1F1F"/>
                </a:highlight>
              </a:rPr>
              <a:t>→ </a:t>
            </a:r>
            <a:r>
              <a:rPr lang="en-US" err="1">
                <a:solidFill>
                  <a:srgbClr val="569CD6"/>
                </a:solidFill>
                <a:highlight>
                  <a:srgbClr val="1F1F1F"/>
                </a:highlight>
              </a:rPr>
              <a:t>commande</a:t>
            </a:r>
            <a:r>
              <a:rPr lang="en-US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b="1" err="1">
                <a:solidFill>
                  <a:srgbClr val="569CD6"/>
                </a:solidFill>
                <a:highlight>
                  <a:srgbClr val="1F1F1F"/>
                </a:highlight>
              </a:rPr>
              <a:t>suspendue</a:t>
            </a:r>
            <a:r>
              <a:rPr lang="en-US">
                <a:solidFill>
                  <a:srgbClr val="569CD6"/>
                </a:solidFill>
                <a:highlight>
                  <a:srgbClr val="1F1F1F"/>
                </a:highlight>
              </a:rPr>
              <a:t> + </a:t>
            </a:r>
            <a:r>
              <a:rPr lang="en-US" b="1" err="1">
                <a:solidFill>
                  <a:srgbClr val="569CD6"/>
                </a:solidFill>
                <a:highlight>
                  <a:srgbClr val="1F1F1F"/>
                </a:highlight>
              </a:rPr>
              <a:t>rejet</a:t>
            </a: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b="1" err="1">
                <a:solidFill>
                  <a:srgbClr val="569CD6"/>
                </a:solidFill>
                <a:highlight>
                  <a:srgbClr val="1F1F1F"/>
                </a:highlight>
              </a:rPr>
              <a:t>motivé</a:t>
            </a:r>
            <a:r>
              <a:rPr lang="en-US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569CD6"/>
                </a:solidFill>
                <a:highlight>
                  <a:srgbClr val="1F1F1F"/>
                </a:highlight>
              </a:rPr>
              <a:t>ou</a:t>
            </a:r>
            <a:r>
              <a:rPr lang="en-US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569CD6"/>
                </a:solidFill>
                <a:highlight>
                  <a:srgbClr val="1F1F1F"/>
                </a:highlight>
              </a:rPr>
              <a:t>demande</a:t>
            </a:r>
            <a:r>
              <a:rPr lang="en-US">
                <a:solidFill>
                  <a:srgbClr val="569CD6"/>
                </a:solidFill>
                <a:highlight>
                  <a:srgbClr val="1F1F1F"/>
                </a:highlight>
              </a:rPr>
              <a:t> de </a:t>
            </a:r>
            <a:r>
              <a:rPr lang="en-US" err="1">
                <a:solidFill>
                  <a:srgbClr val="569CD6"/>
                </a:solidFill>
                <a:highlight>
                  <a:srgbClr val="1F1F1F"/>
                </a:highlight>
              </a:rPr>
              <a:t>régularisation</a:t>
            </a:r>
            <a:endParaRPr lang="en-US" err="1"/>
          </a:p>
          <a:p>
            <a:pPr marL="171450" indent="-171450"/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Stock </a:t>
            </a:r>
            <a:r>
              <a:rPr lang="en-US" b="1" err="1">
                <a:solidFill>
                  <a:srgbClr val="569CD6"/>
                </a:solidFill>
                <a:highlight>
                  <a:srgbClr val="1F1F1F"/>
                </a:highlight>
              </a:rPr>
              <a:t>indisponible</a:t>
            </a: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 / rupture goodie</a:t>
            </a:r>
            <a:r>
              <a:rPr lang="en-US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i="1">
                <a:solidFill>
                  <a:srgbClr val="569CD6"/>
                </a:solidFill>
                <a:highlight>
                  <a:srgbClr val="1F1F1F"/>
                </a:highlight>
              </a:rPr>
              <a:t>(</a:t>
            </a:r>
            <a:r>
              <a:rPr lang="en-US" i="1" err="1">
                <a:solidFill>
                  <a:srgbClr val="569CD6"/>
                </a:solidFill>
                <a:highlight>
                  <a:srgbClr val="1F1F1F"/>
                </a:highlight>
              </a:rPr>
              <a:t>périmètre</a:t>
            </a:r>
            <a:r>
              <a:rPr lang="en-US" i="1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i="1" err="1">
                <a:solidFill>
                  <a:srgbClr val="569CD6"/>
                </a:solidFill>
                <a:highlight>
                  <a:srgbClr val="1F1F1F"/>
                </a:highlight>
              </a:rPr>
              <a:t>connexe</a:t>
            </a:r>
            <a:r>
              <a:rPr lang="en-US" i="1">
                <a:solidFill>
                  <a:srgbClr val="569CD6"/>
                </a:solidFill>
                <a:highlight>
                  <a:srgbClr val="1F1F1F"/>
                </a:highlight>
              </a:rPr>
              <a:t> stock)</a:t>
            </a:r>
            <a:endParaRPr lang="en-US" i="1"/>
          </a:p>
          <a:p>
            <a:pPr marL="1085850" lvl="1" indent="-171450"/>
            <a:r>
              <a:rPr lang="en-US">
                <a:solidFill>
                  <a:srgbClr val="569CD6"/>
                </a:solidFill>
                <a:highlight>
                  <a:srgbClr val="1F1F1F"/>
                </a:highlight>
              </a:rPr>
              <a:t>→ </a:t>
            </a: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substitution </a:t>
            </a:r>
            <a:r>
              <a:rPr lang="en-US" b="1" err="1">
                <a:solidFill>
                  <a:srgbClr val="569CD6"/>
                </a:solidFill>
                <a:highlight>
                  <a:srgbClr val="1F1F1F"/>
                </a:highlight>
              </a:rPr>
              <a:t>proposée</a:t>
            </a:r>
            <a:r>
              <a:rPr lang="en-US">
                <a:solidFill>
                  <a:srgbClr val="569CD6"/>
                </a:solidFill>
                <a:highlight>
                  <a:srgbClr val="1F1F1F"/>
                </a:highlight>
              </a:rPr>
              <a:t> / </a:t>
            </a:r>
            <a:r>
              <a:rPr lang="en-US" b="1" err="1">
                <a:solidFill>
                  <a:srgbClr val="569CD6"/>
                </a:solidFill>
                <a:highlight>
                  <a:srgbClr val="1F1F1F"/>
                </a:highlight>
              </a:rPr>
              <a:t>reliquat</a:t>
            </a:r>
            <a:r>
              <a:rPr lang="en-US">
                <a:solidFill>
                  <a:srgbClr val="569CD6"/>
                </a:solidFill>
                <a:highlight>
                  <a:srgbClr val="1F1F1F"/>
                </a:highlight>
              </a:rPr>
              <a:t> (envoi </a:t>
            </a:r>
            <a:r>
              <a:rPr lang="en-US" err="1">
                <a:solidFill>
                  <a:srgbClr val="569CD6"/>
                </a:solidFill>
                <a:highlight>
                  <a:srgbClr val="1F1F1F"/>
                </a:highlight>
              </a:rPr>
              <a:t>partiel</a:t>
            </a:r>
            <a:r>
              <a:rPr lang="en-US">
                <a:solidFill>
                  <a:srgbClr val="569CD6"/>
                </a:solidFill>
                <a:highlight>
                  <a:srgbClr val="1F1F1F"/>
                </a:highlight>
              </a:rPr>
              <a:t>) / </a:t>
            </a: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annulation</a:t>
            </a:r>
            <a:r>
              <a:rPr lang="en-US">
                <a:solidFill>
                  <a:srgbClr val="569CD6"/>
                </a:solidFill>
                <a:highlight>
                  <a:srgbClr val="1F1F1F"/>
                </a:highlight>
              </a:rPr>
              <a:t> de la </a:t>
            </a:r>
            <a:r>
              <a:rPr lang="en-US" err="1">
                <a:solidFill>
                  <a:srgbClr val="569CD6"/>
                </a:solidFill>
                <a:highlight>
                  <a:srgbClr val="1F1F1F"/>
                </a:highlight>
              </a:rPr>
              <a:t>ligne</a:t>
            </a:r>
            <a:r>
              <a:rPr lang="en-US">
                <a:solidFill>
                  <a:srgbClr val="569CD6"/>
                </a:solidFill>
                <a:highlight>
                  <a:srgbClr val="1F1F1F"/>
                </a:highlight>
              </a:rPr>
              <a:t> / </a:t>
            </a:r>
            <a:r>
              <a:rPr lang="en-US" err="1">
                <a:solidFill>
                  <a:srgbClr val="569CD6"/>
                </a:solidFill>
                <a:highlight>
                  <a:srgbClr val="1F1F1F"/>
                </a:highlight>
              </a:rPr>
              <a:t>attente</a:t>
            </a:r>
            <a:r>
              <a:rPr lang="en-US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569CD6"/>
                </a:solidFill>
                <a:highlight>
                  <a:srgbClr val="1F1F1F"/>
                </a:highlight>
              </a:rPr>
              <a:t>réassort</a:t>
            </a:r>
            <a:endParaRPr lang="en-US" err="1"/>
          </a:p>
          <a:p>
            <a:pPr marL="171450" indent="-171450"/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Choix “</a:t>
            </a:r>
            <a:r>
              <a:rPr lang="en-US" b="1" err="1">
                <a:solidFill>
                  <a:srgbClr val="569CD6"/>
                </a:solidFill>
                <a:highlight>
                  <a:srgbClr val="1F1F1F"/>
                </a:highlight>
              </a:rPr>
              <a:t>Lettre</a:t>
            </a: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b="1" err="1">
                <a:solidFill>
                  <a:srgbClr val="569CD6"/>
                </a:solidFill>
                <a:highlight>
                  <a:srgbClr val="1F1F1F"/>
                </a:highlight>
              </a:rPr>
              <a:t>suivie</a:t>
            </a: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” vs “Papier libre”</a:t>
            </a:r>
            <a:endParaRPr lang="en-US"/>
          </a:p>
          <a:p>
            <a:pPr marL="1085850" lvl="1" indent="-171450"/>
            <a:r>
              <a:rPr lang="en-US">
                <a:solidFill>
                  <a:srgbClr val="569CD6"/>
                </a:solidFill>
                <a:highlight>
                  <a:srgbClr val="1F1F1F"/>
                </a:highlight>
              </a:rPr>
              <a:t>→ </a:t>
            </a: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avec </a:t>
            </a:r>
            <a:r>
              <a:rPr lang="en-US" b="1" err="1">
                <a:solidFill>
                  <a:srgbClr val="569CD6"/>
                </a:solidFill>
                <a:highlight>
                  <a:srgbClr val="1F1F1F"/>
                </a:highlight>
              </a:rPr>
              <a:t>suivi</a:t>
            </a:r>
            <a:r>
              <a:rPr lang="en-US">
                <a:solidFill>
                  <a:srgbClr val="569CD6"/>
                </a:solidFill>
                <a:highlight>
                  <a:srgbClr val="1F1F1F"/>
                </a:highlight>
              </a:rPr>
              <a:t> : </a:t>
            </a:r>
            <a:r>
              <a:rPr lang="en-US" err="1">
                <a:solidFill>
                  <a:srgbClr val="569CD6"/>
                </a:solidFill>
                <a:highlight>
                  <a:srgbClr val="1F1F1F"/>
                </a:highlight>
              </a:rPr>
              <a:t>génération</a:t>
            </a:r>
            <a:r>
              <a:rPr lang="en-US">
                <a:solidFill>
                  <a:srgbClr val="569CD6"/>
                </a:solidFill>
                <a:highlight>
                  <a:srgbClr val="1F1F1F"/>
                </a:highlight>
              </a:rPr>
              <a:t> / </a:t>
            </a:r>
            <a:r>
              <a:rPr lang="en-US" err="1">
                <a:solidFill>
                  <a:srgbClr val="569CD6"/>
                </a:solidFill>
                <a:highlight>
                  <a:srgbClr val="1F1F1F"/>
                </a:highlight>
              </a:rPr>
              <a:t>saisie</a:t>
            </a:r>
            <a:r>
              <a:rPr lang="en-US">
                <a:solidFill>
                  <a:srgbClr val="569CD6"/>
                </a:solidFill>
                <a:highlight>
                  <a:srgbClr val="1F1F1F"/>
                </a:highlight>
              </a:rPr>
              <a:t> du n° de </a:t>
            </a:r>
            <a:r>
              <a:rPr lang="en-US" err="1">
                <a:solidFill>
                  <a:srgbClr val="569CD6"/>
                </a:solidFill>
                <a:highlight>
                  <a:srgbClr val="1F1F1F"/>
                </a:highlight>
              </a:rPr>
              <a:t>suivi</a:t>
            </a:r>
            <a:r>
              <a:rPr lang="en-US">
                <a:solidFill>
                  <a:srgbClr val="569CD6"/>
                </a:solidFill>
                <a:highlight>
                  <a:srgbClr val="1F1F1F"/>
                </a:highlight>
              </a:rPr>
              <a:t> et conservation du tracking</a:t>
            </a:r>
            <a:endParaRPr lang="en-US"/>
          </a:p>
          <a:p>
            <a:pPr marL="1085850" lvl="1" indent="-171450"/>
            <a:r>
              <a:rPr lang="en-US" dirty="0">
                <a:solidFill>
                  <a:srgbClr val="569CD6"/>
                </a:solidFill>
                <a:highlight>
                  <a:srgbClr val="1F1F1F"/>
                </a:highlight>
              </a:rPr>
              <a:t>→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papier libre</a:t>
            </a:r>
            <a:r>
              <a:rPr lang="en-US" dirty="0">
                <a:solidFill>
                  <a:srgbClr val="569CD6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569CD6"/>
                </a:solidFill>
                <a:highlight>
                  <a:srgbClr val="1F1F1F"/>
                </a:highlight>
              </a:rPr>
              <a:t>expédition</a:t>
            </a:r>
            <a:r>
              <a:rPr lang="en-US" dirty="0">
                <a:solidFill>
                  <a:srgbClr val="569CD6"/>
                </a:solidFill>
                <a:highlight>
                  <a:srgbClr val="1F1F1F"/>
                </a:highlight>
              </a:rPr>
              <a:t> sans tracking (</a:t>
            </a:r>
            <a:r>
              <a:rPr lang="en-US" dirty="0" err="1">
                <a:solidFill>
                  <a:srgbClr val="569CD6"/>
                </a:solidFill>
                <a:highlight>
                  <a:srgbClr val="1F1F1F"/>
                </a:highlight>
              </a:rPr>
              <a:t>traçabilité</a:t>
            </a:r>
            <a:r>
              <a:rPr lang="en-US" dirty="0">
                <a:solidFill>
                  <a:srgbClr val="569CD6"/>
                </a:solidFill>
                <a:highlight>
                  <a:srgbClr val="1F1F1F"/>
                </a:highlight>
              </a:rPr>
              <a:t> interne </a:t>
            </a:r>
            <a:r>
              <a:rPr lang="en-US" dirty="0" err="1">
                <a:solidFill>
                  <a:srgbClr val="569CD6"/>
                </a:solidFill>
                <a:highlight>
                  <a:srgbClr val="1F1F1F"/>
                </a:highlight>
              </a:rPr>
              <a:t>uniquement</a:t>
            </a:r>
            <a:r>
              <a:rPr lang="en-US" dirty="0">
                <a:solidFill>
                  <a:srgbClr val="569CD6"/>
                </a:solidFill>
                <a:highlight>
                  <a:srgbClr val="1F1F1F"/>
                </a:highlight>
              </a:rPr>
              <a:t>)</a:t>
            </a:r>
            <a:endParaRPr lang="en-US" dirty="0"/>
          </a:p>
          <a:p>
            <a:pPr marL="171450" indent="-171450"/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Client introuvable /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doublon</a:t>
            </a:r>
            <a:endParaRPr lang="en-US" dirty="0" err="1"/>
          </a:p>
          <a:p>
            <a:pPr marL="1085850" lvl="1" indent="-171450"/>
            <a:r>
              <a:rPr lang="en-US" dirty="0">
                <a:solidFill>
                  <a:srgbClr val="569CD6"/>
                </a:solidFill>
                <a:highlight>
                  <a:srgbClr val="1F1F1F"/>
                </a:highlight>
              </a:rPr>
              <a:t>→ </a:t>
            </a:r>
            <a:r>
              <a:rPr lang="en-US" dirty="0" err="1">
                <a:solidFill>
                  <a:srgbClr val="569CD6"/>
                </a:solidFill>
                <a:highlight>
                  <a:srgbClr val="1F1F1F"/>
                </a:highlight>
              </a:rPr>
              <a:t>création</a:t>
            </a:r>
            <a:r>
              <a:rPr lang="en-US" dirty="0">
                <a:solidFill>
                  <a:srgbClr val="569CD6"/>
                </a:solidFill>
                <a:highlight>
                  <a:srgbClr val="1F1F1F"/>
                </a:highlight>
              </a:rPr>
              <a:t> client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ou</a:t>
            </a:r>
            <a:r>
              <a:rPr lang="en-US" dirty="0">
                <a:solidFill>
                  <a:srgbClr val="569CD6"/>
                </a:solidFill>
                <a:highlight>
                  <a:srgbClr val="1F1F1F"/>
                </a:highlight>
              </a:rPr>
              <a:t> rapprochement / correction des données</a:t>
            </a:r>
            <a:endParaRPr lang="en-US" dirty="0"/>
          </a:p>
          <a:p>
            <a:pPr marL="171450" indent="-171450"/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Référentiels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non à jour</a:t>
            </a:r>
            <a:r>
              <a:rPr lang="en-US" dirty="0">
                <a:solidFill>
                  <a:srgbClr val="569CD6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569CD6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569CD6"/>
                </a:solidFill>
                <a:highlight>
                  <a:srgbClr val="1F1F1F"/>
                </a:highlight>
              </a:rPr>
              <a:t>postaux</a:t>
            </a:r>
            <a:r>
              <a:rPr lang="en-US" dirty="0">
                <a:solidFill>
                  <a:srgbClr val="569CD6"/>
                </a:solidFill>
                <a:highlight>
                  <a:srgbClr val="1F1F1F"/>
                </a:highlight>
              </a:rPr>
              <a:t>, </a:t>
            </a:r>
            <a:r>
              <a:rPr lang="en-US" dirty="0" err="1">
                <a:solidFill>
                  <a:srgbClr val="569CD6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569CD6"/>
                </a:solidFill>
                <a:highlight>
                  <a:srgbClr val="1F1F1F"/>
                </a:highlight>
              </a:rPr>
              <a:t> goodies, types </a:t>
            </a:r>
            <a:r>
              <a:rPr lang="en-US" dirty="0" err="1">
                <a:solidFill>
                  <a:srgbClr val="569CD6"/>
                </a:solidFill>
                <a:highlight>
                  <a:srgbClr val="1F1F1F"/>
                </a:highlight>
              </a:rPr>
              <a:t>d’emballages</a:t>
            </a:r>
            <a:r>
              <a:rPr lang="en-US" dirty="0">
                <a:solidFill>
                  <a:srgbClr val="569CD6"/>
                </a:solidFill>
                <a:highlight>
                  <a:srgbClr val="1F1F1F"/>
                </a:highlight>
              </a:rPr>
              <a:t>)</a:t>
            </a:r>
            <a:endParaRPr lang="en-US" dirty="0"/>
          </a:p>
          <a:p>
            <a:pPr marL="1085850" lvl="1" indent="-171450"/>
            <a:r>
              <a:rPr lang="en-US" dirty="0">
                <a:solidFill>
                  <a:srgbClr val="569CD6"/>
                </a:solidFill>
                <a:highlight>
                  <a:srgbClr val="1F1F1F"/>
                </a:highlight>
              </a:rPr>
              <a:t>→ </a:t>
            </a:r>
            <a:r>
              <a:rPr lang="en-US" dirty="0" err="1">
                <a:solidFill>
                  <a:srgbClr val="569CD6"/>
                </a:solidFill>
                <a:highlight>
                  <a:srgbClr val="1F1F1F"/>
                </a:highlight>
              </a:rPr>
              <a:t>risque</a:t>
            </a:r>
            <a:r>
              <a:rPr lang="en-US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569CD6"/>
                </a:solidFill>
                <a:highlight>
                  <a:srgbClr val="1F1F1F"/>
                </a:highlight>
              </a:rPr>
              <a:t>d’erreur</a:t>
            </a:r>
            <a:r>
              <a:rPr lang="en-US" dirty="0">
                <a:solidFill>
                  <a:srgbClr val="569CD6"/>
                </a:solidFill>
                <a:highlight>
                  <a:srgbClr val="1F1F1F"/>
                </a:highlight>
              </a:rPr>
              <a:t> de frais de port ; correction </a:t>
            </a:r>
            <a:r>
              <a:rPr lang="en-US" dirty="0" err="1">
                <a:solidFill>
                  <a:srgbClr val="569CD6"/>
                </a:solidFill>
                <a:highlight>
                  <a:srgbClr val="1F1F1F"/>
                </a:highlight>
              </a:rPr>
              <a:t>manuelle</a:t>
            </a:r>
            <a:r>
              <a:rPr lang="en-US" dirty="0">
                <a:solidFill>
                  <a:srgbClr val="569CD6"/>
                </a:solidFill>
                <a:highlight>
                  <a:srgbClr val="1F1F1F"/>
                </a:highlight>
              </a:rPr>
              <a:t> / mise à jour </a:t>
            </a:r>
            <a:r>
              <a:rPr lang="en-US" dirty="0" err="1">
                <a:solidFill>
                  <a:srgbClr val="569CD6"/>
                </a:solidFill>
                <a:highlight>
                  <a:srgbClr val="1F1F1F"/>
                </a:highlight>
              </a:rPr>
              <a:t>référentiel</a:t>
            </a:r>
            <a:r>
              <a:rPr lang="en-US" dirty="0">
                <a:solidFill>
                  <a:srgbClr val="569CD6"/>
                </a:solidFill>
                <a:highlight>
                  <a:srgbClr val="1F1F1F"/>
                </a:highlight>
              </a:rPr>
              <a:t> avant reprise</a:t>
            </a:r>
            <a:endParaRPr lang="en-US" dirty="0"/>
          </a:p>
          <a:p>
            <a:pPr marL="171450" indent="-171450"/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Erreur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de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saisie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/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contrôle</a:t>
            </a:r>
            <a:r>
              <a:rPr lang="en-US" dirty="0">
                <a:solidFill>
                  <a:srgbClr val="569CD6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569CD6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569CD6"/>
                </a:solidFill>
                <a:highlight>
                  <a:srgbClr val="1F1F1F"/>
                </a:highlight>
              </a:rPr>
              <a:t>, </a:t>
            </a:r>
            <a:r>
              <a:rPr lang="en-US" dirty="0" err="1">
                <a:solidFill>
                  <a:srgbClr val="569CD6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569CD6"/>
                </a:solidFill>
                <a:highlight>
                  <a:srgbClr val="1F1F1F"/>
                </a:highlight>
              </a:rPr>
              <a:t>, </a:t>
            </a:r>
            <a:r>
              <a:rPr lang="en-US" dirty="0" err="1">
                <a:solidFill>
                  <a:srgbClr val="569CD6"/>
                </a:solidFill>
                <a:highlight>
                  <a:srgbClr val="1F1F1F"/>
                </a:highlight>
              </a:rPr>
              <a:t>adresse</a:t>
            </a:r>
            <a:r>
              <a:rPr lang="en-US" dirty="0">
                <a:solidFill>
                  <a:srgbClr val="569CD6"/>
                </a:solidFill>
                <a:highlight>
                  <a:srgbClr val="1F1F1F"/>
                </a:highlight>
              </a:rPr>
              <a:t>)</a:t>
            </a:r>
            <a:endParaRPr lang="en-US" dirty="0">
              <a:solidFill>
                <a:srgbClr val="569CD6"/>
              </a:solidFill>
            </a:endParaRPr>
          </a:p>
          <a:p>
            <a:pPr marL="1085850" lvl="1" indent="-171450"/>
            <a:r>
              <a:rPr lang="en-US" dirty="0">
                <a:solidFill>
                  <a:srgbClr val="569CD6"/>
                </a:solidFill>
                <a:highlight>
                  <a:srgbClr val="1F1F1F"/>
                </a:highlight>
              </a:rPr>
              <a:t>→ correction dans Access + </a:t>
            </a:r>
            <a:r>
              <a:rPr lang="en-US" dirty="0" err="1">
                <a:solidFill>
                  <a:srgbClr val="569CD6"/>
                </a:solidFill>
                <a:highlight>
                  <a:srgbClr val="1F1F1F"/>
                </a:highlight>
              </a:rPr>
              <a:t>recalcul</a:t>
            </a:r>
            <a:r>
              <a:rPr lang="en-US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569CD6"/>
                </a:solidFill>
                <a:highlight>
                  <a:srgbClr val="1F1F1F"/>
                </a:highlight>
              </a:rPr>
              <a:t>conditionnement</a:t>
            </a:r>
            <a:r>
              <a:rPr lang="en-US" dirty="0">
                <a:solidFill>
                  <a:srgbClr val="569CD6"/>
                </a:solidFill>
                <a:highlight>
                  <a:srgbClr val="1F1F1F"/>
                </a:highlight>
              </a:rPr>
              <a:t> / </a:t>
            </a:r>
            <a:r>
              <a:rPr lang="en-US" dirty="0" err="1">
                <a:solidFill>
                  <a:srgbClr val="569CD6"/>
                </a:solidFill>
                <a:highlight>
                  <a:srgbClr val="1F1F1F"/>
                </a:highlight>
              </a:rPr>
              <a:t>affranchissement</a:t>
            </a:r>
            <a:endParaRPr lang="en-US" dirty="0" err="1"/>
          </a:p>
          <a:p>
            <a:pPr>
              <a:buNone/>
            </a:pPr>
            <a:endParaRPr lang="en-US" b="1" dirty="0">
              <a:solidFill>
                <a:srgbClr val="569CD6"/>
              </a:solidFill>
              <a:highlight>
                <a:srgbClr val="1F1F1F"/>
              </a:highlight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37108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Photo de François Carré: https://www.pexels.com/fr-fr/photo/fromage-nature-morte-variete-varie-6462704/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1304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@startuml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title DIGICHEESE — Séquence : gestion des colis (Access 2000)</a:t>
            </a:r>
            <a:endParaRPr lang="fr-FR"/>
          </a:p>
          <a:p>
            <a:pPr>
              <a:buNone/>
            </a:pP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autonumber</a:t>
            </a:r>
            <a:endParaRPr lang="fr-FR" err="1"/>
          </a:p>
          <a:p>
            <a:pPr>
              <a:buNone/>
            </a:pP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skinparam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shadowing false</a:t>
            </a:r>
            <a:endParaRPr lang="fr-FR"/>
          </a:p>
          <a:p>
            <a:pPr>
              <a:buNone/>
            </a:pP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skinparam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sequenceMessageAlign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center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actor "Client final\n(externe)" as A_Client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actor "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Opérateur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\n(interne SI)" as A_OpColis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participant "IHM Access\n(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Formulaires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)" as UI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participant "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Logique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applicative\n(VBA / requêtes)" as APP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database "BD Access\n(Tables)" as DB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participant "La Poste\n(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système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externe)" as Poste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'===================================================================================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==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Déclenchement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(hors SI) ==</a:t>
            </a:r>
            <a:endParaRPr lang="fr-FR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A_Client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Envoie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un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courrier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\n(points + choix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chèque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note right of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endParaRPr lang="fr-FR" dirty="0" err="1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Réceptionne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ouvre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courrier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</a:t>
            </a:r>
            <a:endParaRPr lang="fr-FR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relève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informations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utiles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end note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'===================================================================================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==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Saisie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/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création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==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Rechercher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client (nom/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adresse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UI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rechercherClient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critères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SELECT client WHERE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critères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résultat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(trouvé ? + fiche client)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alt Client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existant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--&gt; UI : fiche client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Afficher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fiche client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else Nouveau client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--&gt; UI : client introuvable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Demander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création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fiche client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Créer /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compléter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fiche client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enregistrerFicheClient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(données client)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DB : INSERT/UPDATE Client(...)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DB --&gt;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idClient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OK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deactivate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--&gt; UI : Confirmation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création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/MAJ client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Afficher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fiche client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créée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end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Saisir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demande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/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compléter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creerOuMajCommande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idClient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INSERT/UPDATE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LignesCommande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=EN_COURS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--&gt; UI : Confirmation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enregistrée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(id,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UI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'===================================================================================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==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Conditionnement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&amp;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==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Lancer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conditionnement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UI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calculerConditionnement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APP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SELECT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goodies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unitaires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SELECT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référentiel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règles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règles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choisirEmballage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()\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ncalculerPoidsTotal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=?,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poids_total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=?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OK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total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calculés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Afficher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total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UI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Lancer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UI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calculerAffranchissement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poids_total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APP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SELECT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postaux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grille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calculTarif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poids_total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=?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OK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Montant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enregistré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Afficher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montant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UI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'---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logique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applicative)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choisirEmballage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()\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ncalculerPoidsTotal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alt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compatible trouvé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'---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Persistences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résultat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conditionnement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DB : 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=?,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poids_total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=?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DB --&gt; APP : OK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'---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partir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des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stockés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DB : SELECT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postaux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DB --&gt; APP : grille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calculTarif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poids_total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alt Tarif trouvé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dans la grille)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APP -&gt; DB : 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=?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DB --&gt; APP : OK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APP --&gt;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total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calculés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else Tarif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manquant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trop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lourd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/ hors grille)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note right of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Règle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si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dépasse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la grille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tarifaire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on split la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plusieurs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(au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moins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1 goodie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end note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splitCommandeEnColis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()\n(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recalcul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APP -&gt; DB : INSERT Colis/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LignesColis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\n+ MAJ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(multi-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DB --&gt; APP : OK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recalculerConditionnementEtTarifs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APP --&gt;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splittée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plusieurs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calculés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end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else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Aucun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compatible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note right of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Règle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si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aucun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n'est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compatible,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on split la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plusieurs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(au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moins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1 goodie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end note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splitCommandeEnColis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()\n(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recalcul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DB : INSERT Colis/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LignesColis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\n+ MAJ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(multi-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DB --&gt; APP : OK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recalculerConditionnementEtTarifs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splittée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plusieurs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conditionnement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end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'===================================================================================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==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Expédition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==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Poste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Déposer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acheminement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La Poste)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Poste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opt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Lettre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Poste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Fournir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n°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note right of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Conserver le n°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pour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saisie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dans Access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end note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end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Poste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Preuve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dépôt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optionnelle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Poste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Valider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expédition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dans Access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UI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enregistrerExpedition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APP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opt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Lettre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Saisir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n°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enregistrerSuivi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tracking)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DB : 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SET tracking=?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DB --&gt; APP : OK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deactivate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end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INSERT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Mouvement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=EXPEDIEE, date,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OK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=EXPEDIEE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OK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--&gt; UI : Confirmation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expédition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enregistrée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=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expédiée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UI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@enduml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4916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4A7C4-7113-5AF1-E7CE-F2DD14E9A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D5B9329-3F34-61C5-8F98-5AE9CFB0AC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46875C1-C421-B2C2-7E5A-055ACB399B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@startuml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title DIGICHEESE — Séquence : gestion des colis (Access 2000)</a:t>
            </a:r>
            <a:endParaRPr lang="fr-FR"/>
          </a:p>
          <a:p>
            <a:pPr>
              <a:buNone/>
            </a:pP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autonumber</a:t>
            </a:r>
            <a:endParaRPr lang="fr-FR" err="1"/>
          </a:p>
          <a:p>
            <a:pPr>
              <a:buNone/>
            </a:pP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skinparam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shadowing false</a:t>
            </a:r>
            <a:endParaRPr lang="fr-FR"/>
          </a:p>
          <a:p>
            <a:pPr>
              <a:buNone/>
            </a:pP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skinparam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sequenceMessageAlign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center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actor "Client final\n(externe)" as A_Client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actor "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Opérateur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\n(interne SI)" as A_OpColis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participant "IHM Access\n(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Formulaires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)" as UI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participant "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Logique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applicative\n(VBA / requêtes)" as APP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database "BD Access\n(Tables)" as DB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participant "La Poste\n(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système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externe)" as Poste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'===================================================================================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==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Déclenchement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(hors SI) ==</a:t>
            </a:r>
            <a:endParaRPr lang="fr-FR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A_Client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Envoie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un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courrier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\n(points + choix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chèque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note right of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endParaRPr lang="fr-FR" dirty="0" err="1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Réceptionne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ouvre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courrier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</a:t>
            </a:r>
            <a:endParaRPr lang="fr-FR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relève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informations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utiles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end note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'===================================================================================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==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Saisie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/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création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==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Rechercher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client (nom/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adresse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UI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rechercherClient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critères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SELECT client WHERE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critères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résultat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(trouvé ? + fiche client)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alt Client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existant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--&gt; UI : fiche client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Afficher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fiche client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else Nouveau client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--&gt; UI : client introuvable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Demander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création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fiche client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Créer /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compléter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fiche client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enregistrerFicheClient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(données client)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DB : INSERT/UPDATE Client(...)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DB --&gt;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idClient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OK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deactivate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--&gt; UI : Confirmation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création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/MAJ client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Afficher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fiche client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créée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end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Saisir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demande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/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compléter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creerOuMajCommande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idClient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INSERT/UPDATE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LignesCommande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=EN_COURS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--&gt; UI : Confirmation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enregistrée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(id,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UI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'===================================================================================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==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Conditionnement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&amp;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==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Lancer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conditionnement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UI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calculerConditionnement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APP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SELECT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goodies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unitaires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SELECT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référentiel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règles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règles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choisirEmballage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()\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ncalculerPoidsTotal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=?,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poids_total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=?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OK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total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calculés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Afficher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total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UI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Lancer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UI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calculerAffranchissement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poids_total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APP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SELECT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postaux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grille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calculTarif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poids_total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=?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OK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Montant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enregistré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Afficher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montant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UI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'---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logique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applicative)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choisirEmballage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()\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ncalculerPoidsTotal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alt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compatible trouvé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'---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Persistences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résultat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conditionnement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DB : 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=?,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poids_total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=?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DB --&gt; APP : OK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'---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partir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des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stockés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DB : SELECT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postaux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DB --&gt; APP : grille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calculTarif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poids_total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alt Tarif trouvé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dans la grille)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APP -&gt; DB : 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=?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DB --&gt; APP : OK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APP --&gt;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total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calculés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else Tarif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manquant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trop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lourd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/ hors grille)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note right of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Règle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si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dépasse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la grille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tarifaire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on split la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plusieurs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(au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moins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1 goodie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end note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splitCommandeEnColis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()\n(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recalcul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APP -&gt; DB : INSERT Colis/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LignesColis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\n+ MAJ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(multi-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DB --&gt; APP : OK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recalculerConditionnementEtTarifs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APP --&gt;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splittée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plusieurs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calculés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end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else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Aucun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compatible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note right of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Règle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si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aucun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n'est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compatible,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on split la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plusieurs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(au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moins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1 goodie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end note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splitCommandeEnColis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()\n(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recalcul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DB : INSERT Colis/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LignesColis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\n+ MAJ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(multi-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DB --&gt; APP : OK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recalculerConditionnementEtTarifs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splittée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plusieurs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conditionnement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end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'===================================================================================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==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Expédition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==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Poste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Déposer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acheminement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La Poste)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Poste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opt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Lettre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Poste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Fournir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n°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note right of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Conserver le n°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pour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saisie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dans Access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end note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end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Poste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Preuve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dépôt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optionnelle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Poste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Valider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expédition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dans Access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UI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enregistrerExpedition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APP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opt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Lettre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Saisir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n°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enregistrerSuivi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tracking)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DB : 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SET tracking=?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DB --&gt; APP : OK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deactivate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end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INSERT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Mouvement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=EXPEDIEE, date,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OK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=EXPEDIEE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OK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--&gt; UI : Confirmation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expédition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enregistrée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=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expédiée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UI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@enduml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7441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/>
              <a:t>Photo de Alexy Almond: https://www.pexels.com/fr-fr/photo/plateau-a-fromage-3756480/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13135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E5940-B8F4-982F-4D6E-8E19B1C9D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B330461-EA0D-A08F-0A7F-CD14E9390D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9C8D500-7542-DA14-1A00-53BBC8935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@startuml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title DIGICHEESE — Séquence : gestion des colis (Access 2000)</a:t>
            </a:r>
            <a:endParaRPr lang="fr-FR"/>
          </a:p>
          <a:p>
            <a:pPr>
              <a:buNone/>
            </a:pP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autonumber</a:t>
            </a:r>
            <a:endParaRPr lang="fr-FR" err="1"/>
          </a:p>
          <a:p>
            <a:pPr>
              <a:buNone/>
            </a:pP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skinparam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shadowing false</a:t>
            </a:r>
            <a:endParaRPr lang="fr-FR"/>
          </a:p>
          <a:p>
            <a:pPr>
              <a:buNone/>
            </a:pP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skinparam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sequenceMessageAlign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center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actor "Client final\n(externe)" as A_Client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actor "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Opérateur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\n(interne SI)" as A_OpColis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participant "IHM Access\n(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Formulaires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)" as UI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participant "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Logique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applicative\n(VBA / requêtes)" as APP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database "BD Access\n(Tables)" as DB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participant "La Poste\n(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système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externe)" as Poste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'===================================================================================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==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Déclenchement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(hors SI) ==</a:t>
            </a:r>
            <a:endParaRPr lang="fr-FR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A_Client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Envoie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un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courrier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\n(points + choix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chèque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note right of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endParaRPr lang="fr-FR" dirty="0" err="1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Réceptionne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ouvre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courrier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</a:t>
            </a:r>
            <a:endParaRPr lang="fr-FR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relève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informations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utiles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end note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'===================================================================================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==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Saisie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/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création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==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Rechercher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client (nom/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adresse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UI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rechercherClient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critères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SELECT client WHERE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critères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résultat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(trouvé ? + fiche client)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alt Client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existant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--&gt; UI : fiche client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Afficher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fiche client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else Nouveau client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--&gt; UI : client introuvable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Demander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création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fiche client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Créer /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compléter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fiche client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enregistrerFicheClient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(données client)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DB : INSERT/UPDATE Client(...)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DB --&gt;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idClient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OK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deactivate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--&gt; UI : Confirmation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création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/MAJ client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Afficher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fiche client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créée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end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Saisir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demande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/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compléter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creerOuMajCommande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idClient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INSERT/UPDATE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LignesCommande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=EN_COURS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--&gt; UI : Confirmation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enregistrée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(id,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UI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'===================================================================================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==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Conditionnement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&amp;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==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Lancer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conditionnement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UI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calculerConditionnement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APP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SELECT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goodies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unitaires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SELECT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référentiel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règles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règles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choisirEmballage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()\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ncalculerPoidsTotal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=?,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poids_total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=?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OK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total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calculés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Afficher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total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UI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Lancer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UI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calculerAffranchissement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poids_total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APP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SELECT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postaux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grille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calculTarif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poids_total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=?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OK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Montant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enregistré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Afficher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montant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UI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'---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logique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applicative)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choisirEmballage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()\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ncalculerPoidsTotal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alt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compatible trouvé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'---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Persistences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résultat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conditionnement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DB : 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=?,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poids_total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=?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DB --&gt; APP : OK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'---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partir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des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stockés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DB : SELECT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postaux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DB --&gt; APP : grille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calculTarif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poids_total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alt Tarif trouvé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dans la grille)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APP -&gt; DB : 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=?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DB --&gt; APP : OK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APP --&gt;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total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calculés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else Tarif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manquant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trop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lourd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/ hors grille)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note right of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Règle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si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dépasse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la grille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tarifaire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on split la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plusieurs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(au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moins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1 goodie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end note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splitCommandeEnColis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()\n(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recalcul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APP -&gt; DB : INSERT Colis/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LignesColis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\n+ MAJ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(multi-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DB --&gt; APP : OK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recalculerConditionnementEtTarifs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APP --&gt;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splittée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plusieurs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calculés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end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else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Aucun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compatible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note right of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Règle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si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aucun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n'est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compatible,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on split la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plusieurs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(au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moins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1 goodie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end note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splitCommandeEnColis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()\n(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recalcul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DB : INSERT Colis/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LignesColis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\n+ MAJ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(multi-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DB --&gt; APP : OK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recalculerConditionnementEtTarifs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splittée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plusieurs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conditionnement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end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'===================================================================================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==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Expédition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==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Poste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Déposer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acheminement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La Poste)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Poste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opt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Lettre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Poste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Fournir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n°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note right of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Conserver le n°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pour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saisie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dans Access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end note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end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Poste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Preuve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dépôt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optionnelle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Poste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Valider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expédition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dans Access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UI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enregistrerExpedition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APP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opt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Lettre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Saisir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n°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enregistrerSuivi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tracking)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DB : 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SET tracking=?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DB --&gt; APP : OK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deactivate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end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INSERT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Mouvement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=EXPEDIEE, date,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OK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=EXPEDIEE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OK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--&gt; UI : Confirmation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expédition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enregistrée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=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expédiée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UI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@enduml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91465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DEA69-17F0-829A-E149-FD7A44879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64E1997-B7EA-8E42-EF25-8D37C1FAE5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08FFD71-5421-B1F9-EF36-2F15B229B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@startuml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title DIGICHEESE — Séquence : gestion des colis (Access 2000)</a:t>
            </a:r>
            <a:endParaRPr lang="fr-FR"/>
          </a:p>
          <a:p>
            <a:pPr>
              <a:buNone/>
            </a:pP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autonumber</a:t>
            </a:r>
            <a:endParaRPr lang="fr-FR" err="1"/>
          </a:p>
          <a:p>
            <a:pPr>
              <a:buNone/>
            </a:pP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skinparam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shadowing false</a:t>
            </a:r>
            <a:endParaRPr lang="fr-FR"/>
          </a:p>
          <a:p>
            <a:pPr>
              <a:buNone/>
            </a:pP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skinparam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sequenceMessageAlign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center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actor "Client final\n(externe)" as A_Client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actor "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Opérateur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\n(interne SI)" as A_OpColis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participant "IHM Access\n(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Formulaires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)" as UI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participant "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Logique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applicative\n(VBA / requêtes)" as APP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database "BD Access\n(Tables)" as DB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participant "La Poste\n(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système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externe)" as Poste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'===================================================================================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==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Déclenchement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(hors SI) ==</a:t>
            </a:r>
            <a:endParaRPr lang="fr-FR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A_Client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Envoie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un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courrier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\n(points + choix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chèque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note right of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endParaRPr lang="fr-FR" dirty="0" err="1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Réceptionne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ouvre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courrier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</a:t>
            </a:r>
            <a:endParaRPr lang="fr-FR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relève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informations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utiles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end note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'===================================================================================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==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Saisie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/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création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==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Rechercher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client (nom/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adresse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UI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rechercherClient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critères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SELECT client WHERE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critères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résultat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(trouvé ? + fiche client)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alt Client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existant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--&gt; UI : fiche client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Afficher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fiche client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else Nouveau client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--&gt; UI : client introuvable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Demander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création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fiche client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Créer /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compléter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fiche client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enregistrerFicheClient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(données client)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DB : INSERT/UPDATE Client(...)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DB --&gt;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idClient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OK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deactivate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--&gt; UI : Confirmation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création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/MAJ client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Afficher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fiche client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créée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end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Saisir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demande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/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compléter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creerOuMajCommande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idClient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INSERT/UPDATE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LignesCommande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=EN_COURS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--&gt; UI : Confirmation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enregistrée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(id,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UI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'===================================================================================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==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Conditionnement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&amp;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==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Lancer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conditionnement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UI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calculerConditionnement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APP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SELECT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goodies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unitaires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SELECT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référentiel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règles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règles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choisirEmballage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()\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ncalculerPoidsTotal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=?,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poids_total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=?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OK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total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calculés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Afficher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total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UI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Lancer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UI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calculerAffranchissement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poids_total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APP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SELECT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postaux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grille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calculTarif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poids_total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=?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OK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Montant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enregistré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Afficher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montant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UI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'---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logique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applicative)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choisirEmballage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()\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ncalculerPoidsTotal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alt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compatible trouvé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'---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Persistences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résultat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conditionnement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DB : 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=?,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poids_total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=?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DB --&gt; APP : OK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'---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partir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des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stockés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DB : SELECT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postaux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DB --&gt; APP : grille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calculTarif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poids_total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alt Tarif trouvé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dans la grille)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APP -&gt; DB : 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=?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DB --&gt; APP : OK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APP --&gt;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total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calculés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else Tarif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manquant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trop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lourd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/ hors grille)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note right of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Règle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si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dépasse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la grille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tarifaire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on split la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plusieurs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(au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moins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1 goodie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end note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splitCommandeEnColis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()\n(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recalcul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APP -&gt; DB : INSERT Colis/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LignesColis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\n+ MAJ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(multi-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DB --&gt; APP : OK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recalculerConditionnementEtTarifs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APP --&gt;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splittée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plusieurs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calculés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end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else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Aucun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compatible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note right of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Règle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si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aucun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n'est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compatible,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on split la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plusieurs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(au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moins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1 goodie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end note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splitCommandeEnColis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()\n(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recalcul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DB : INSERT Colis/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LignesColis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\n+ MAJ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(multi-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DB --&gt; APP : OK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recalculerConditionnementEtTarifs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splittée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plusieurs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conditionnement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end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'===================================================================================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==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Expédition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==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Poste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Déposer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acheminement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La Poste)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Poste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opt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Lettre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Poste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Fournir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n°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note right of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Conserver le n°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pour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saisie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dans Access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end note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end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Poste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Preuve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dépôt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optionnelle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Poste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Valider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expédition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dans Access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UI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enregistrerExpedition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APP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opt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Lettre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Saisir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n°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enregistrerSuivi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tracking)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DB : 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SET tracking=?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DB --&gt; APP : OK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deactivate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end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INSERT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Mouvement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=EXPEDIEE, date,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OK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=EXPEDIEE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OK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--&gt; UI : Confirmation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expédition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enregistrée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=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expédiée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UI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@enduml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07274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F907F-1071-190A-FC7C-68FDC3381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FFD25D9-45A9-466F-5350-61C3630435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4F0571A-8827-7791-9F76-7F481F4758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@startuml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title DIGICHEESE — Séquence : gestion des colis (Access 2000)</a:t>
            </a:r>
            <a:endParaRPr lang="fr-FR"/>
          </a:p>
          <a:p>
            <a:pPr>
              <a:buNone/>
            </a:pP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autonumber</a:t>
            </a:r>
            <a:endParaRPr lang="fr-FR" err="1"/>
          </a:p>
          <a:p>
            <a:pPr>
              <a:buNone/>
            </a:pP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skinparam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shadowing false</a:t>
            </a:r>
            <a:endParaRPr lang="fr-FR"/>
          </a:p>
          <a:p>
            <a:pPr>
              <a:buNone/>
            </a:pP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skinparam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sequenceMessageAlign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center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actor "Client final\n(externe)" as A_Client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actor "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Opérateur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\n(interne SI)" as A_OpColis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participant "IHM Access\n(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Formulaires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)" as UI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participant "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Logique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applicative\n(VBA / requêtes)" as APP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database "BD Access\n(Tables)" as DB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participant "La Poste\n(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système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externe)" as Poste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'===================================================================================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==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Déclenchement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(hors SI) ==</a:t>
            </a:r>
            <a:endParaRPr lang="fr-FR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A_Client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Envoie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un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courrier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\n(points + choix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chèque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note right of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endParaRPr lang="fr-FR" dirty="0" err="1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Réceptionne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ouvre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courrier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</a:t>
            </a:r>
            <a:endParaRPr lang="fr-FR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relève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informations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utiles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end note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'===================================================================================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==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Saisie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/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création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==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Rechercher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client (nom/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adresse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UI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rechercherClient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critères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SELECT client WHERE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critères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résultat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(trouvé ? + fiche client)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alt Client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existant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--&gt; UI : fiche client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Afficher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fiche client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else Nouveau client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--&gt; UI : client introuvable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Demander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création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fiche client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Créer /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compléter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fiche client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enregistrerFicheClient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(données client)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DB : INSERT/UPDATE Client(...)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DB --&gt;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idClient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OK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deactivate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--&gt; UI : Confirmation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création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/MAJ client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Afficher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fiche client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créée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end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Saisir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demande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/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compléter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creerOuMajCommande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idClient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INSERT/UPDATE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LignesCommande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=EN_COURS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--&gt; UI : Confirmation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enregistrée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(id,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UI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'===================================================================================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==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Conditionnement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&amp;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==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Lancer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conditionnement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UI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calculerConditionnement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APP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SELECT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goodies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unitaires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SELECT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référentiel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règles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règles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choisirEmballage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()\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ncalculerPoidsTotal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=?,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poids_total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=?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OK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total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calculés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Afficher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total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UI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Lancer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UI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calculerAffranchissement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poids_total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APP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SELECT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postaux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grille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calculTarif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poids_total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=?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OK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Montant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enregistré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Afficher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montant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UI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'---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logique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applicative)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choisirEmballage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()\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ncalculerPoidsTotal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alt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compatible trouvé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'---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Persistences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résultat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conditionnement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DB : 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=?,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poids_total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=?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DB --&gt; APP : OK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'---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partir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des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stockés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DB : SELECT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postaux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DB --&gt; APP : grille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calculTarif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poids_total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alt Tarif trouvé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dans la grille)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APP -&gt; DB : 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=?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DB --&gt; APP : OK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APP --&gt;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total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calculés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else Tarif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manquant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trop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lourd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/ hors grille)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note right of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Règle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si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dépasse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la grille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tarifaire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on split la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plusieurs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(au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moins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1 goodie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end note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splitCommandeEnColis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()\n(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recalcul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APP -&gt; DB : INSERT Colis/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LignesColis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\n+ MAJ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(multi-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DB --&gt; APP : OK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recalculerConditionnementEtTarifs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APP --&gt;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splittée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plusieurs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calculés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end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else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Aucun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compatible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note right of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Règle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si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aucun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n'est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compatible,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on split la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plusieurs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(au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moins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1 goodie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end note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splitCommandeEnColis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()\n(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recalcul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DB : INSERT Colis/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LignesColis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\n+ MAJ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(multi-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DB --&gt; APP : OK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recalculerConditionnementEtTarifs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splittée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plusieurs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conditionnement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end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'===================================================================================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==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Expédition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==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Poste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Déposer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acheminement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La Poste)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Poste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opt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Lettre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Poste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Fournir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n°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note right of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Conserver le n°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pour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saisie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dans Access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end note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end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Poste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Preuve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dépôt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optionnelle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Poste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Valider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expédition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dans Access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UI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enregistrerExpedition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APP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opt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Lettre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Saisir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n°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enregistrerSuivi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tracking)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DB : 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SET tracking=?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DB --&gt; APP : OK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deactivate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end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INSERT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Mouvement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=EXPEDIEE, date,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OK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=EXPEDIEE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OK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--&gt; UI : Confirmation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expédition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enregistrée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=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expédiée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UI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@enduml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09964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/>
            <a:r>
              <a:rPr lang="fr-FR" dirty="0">
                <a:solidFill>
                  <a:schemeClr val="tx1"/>
                </a:solidFill>
              </a:rPr>
              <a:t>Ce diagramme d’activité décrit le </a:t>
            </a:r>
            <a:r>
              <a:rPr lang="fr-FR" b="1" dirty="0">
                <a:solidFill>
                  <a:schemeClr val="tx1"/>
                </a:solidFill>
              </a:rPr>
              <a:t>workflow opérationnel AS-IS</a:t>
            </a:r>
            <a:r>
              <a:rPr lang="fr-FR" dirty="0">
                <a:solidFill>
                  <a:schemeClr val="tx1"/>
                </a:solidFill>
              </a:rPr>
              <a:t> de la gestion des colis dans l’outil Access 2000, depuis la </a:t>
            </a:r>
            <a:r>
              <a:rPr lang="fr-FR" b="1" dirty="0">
                <a:solidFill>
                  <a:schemeClr val="tx1"/>
                </a:solidFill>
              </a:rPr>
              <a:t>réception d’un courrier client</a:t>
            </a:r>
            <a:r>
              <a:rPr lang="fr-FR" dirty="0">
                <a:solidFill>
                  <a:schemeClr val="tx1"/>
                </a:solidFill>
              </a:rPr>
              <a:t> jusqu’à l’</a:t>
            </a:r>
            <a:r>
              <a:rPr lang="fr-FR" b="1" dirty="0">
                <a:solidFill>
                  <a:schemeClr val="tx1"/>
                </a:solidFill>
              </a:rPr>
              <a:t>expédition</a:t>
            </a:r>
            <a:r>
              <a:rPr lang="fr-FR" dirty="0">
                <a:solidFill>
                  <a:schemeClr val="tx1"/>
                </a:solidFill>
              </a:rPr>
              <a:t> et la </a:t>
            </a:r>
            <a:r>
              <a:rPr lang="fr-FR" b="1" dirty="0">
                <a:solidFill>
                  <a:schemeClr val="tx1"/>
                </a:solidFill>
              </a:rPr>
              <a:t>mise à jour du statut</a:t>
            </a:r>
            <a:r>
              <a:rPr lang="fr-FR" dirty="0">
                <a:solidFill>
                  <a:schemeClr val="tx1"/>
                </a:solidFill>
              </a:rPr>
              <a:t>.</a:t>
            </a:r>
            <a:br>
              <a:rPr lang="fr-FR" dirty="0"/>
            </a:br>
            <a:r>
              <a:rPr lang="fr-FR" dirty="0">
                <a:solidFill>
                  <a:schemeClr val="tx1"/>
                </a:solidFill>
              </a:rPr>
              <a:t> Le processus comporte deux décisions structurantes :</a:t>
            </a:r>
            <a:endParaRPr lang="en-US" dirty="0">
              <a:solidFill>
                <a:schemeClr val="tx1"/>
              </a:solidFill>
            </a:endParaRPr>
          </a:p>
          <a:p>
            <a:pPr marL="171450" indent="-171450"/>
            <a:r>
              <a:rPr lang="fr-FR" b="1" dirty="0">
                <a:solidFill>
                  <a:schemeClr val="tx1"/>
                </a:solidFill>
              </a:rPr>
              <a:t>Contrôle d’entrée</a:t>
            </a:r>
            <a:r>
              <a:rPr lang="fr-FR" dirty="0">
                <a:solidFill>
                  <a:schemeClr val="tx1"/>
                </a:solidFill>
              </a:rPr>
              <a:t> : si les informations minimales du courrier sont absentes (adresse/choix), la demande est </a:t>
            </a:r>
            <a:r>
              <a:rPr lang="fr-FR" b="1" dirty="0">
                <a:solidFill>
                  <a:schemeClr val="tx1"/>
                </a:solidFill>
              </a:rPr>
              <a:t>mise en attente</a:t>
            </a:r>
            <a:r>
              <a:rPr lang="fr-FR" dirty="0">
                <a:solidFill>
                  <a:schemeClr val="tx1"/>
                </a:solidFill>
              </a:rPr>
              <a:t> (commentaire/blocage).</a:t>
            </a:r>
            <a:endParaRPr lang="en-US" dirty="0">
              <a:solidFill>
                <a:schemeClr val="tx1"/>
              </a:solidFill>
            </a:endParaRPr>
          </a:p>
          <a:p>
            <a:pPr marL="171450" indent="-171450"/>
            <a:r>
              <a:rPr lang="fr-FR" b="1" err="1">
                <a:solidFill>
                  <a:schemeClr val="tx1"/>
                </a:solidFill>
              </a:rPr>
              <a:t>Expédiabilité</a:t>
            </a:r>
            <a:r>
              <a:rPr lang="fr-FR" dirty="0">
                <a:solidFill>
                  <a:schemeClr val="tx1"/>
                </a:solidFill>
              </a:rPr>
              <a:t> : le système doit produire une solution </a:t>
            </a:r>
            <a:r>
              <a:rPr lang="fr-FR" err="1">
                <a:solidFill>
                  <a:schemeClr val="tx1"/>
                </a:solidFill>
              </a:rPr>
              <a:t>expédiable</a:t>
            </a:r>
            <a:r>
              <a:rPr lang="fr-FR" dirty="0">
                <a:solidFill>
                  <a:schemeClr val="tx1"/>
                </a:solidFill>
              </a:rPr>
              <a:t> (</a:t>
            </a:r>
            <a:r>
              <a:rPr lang="fr-FR" i="1" dirty="0">
                <a:solidFill>
                  <a:schemeClr val="tx1"/>
                </a:solidFill>
              </a:rPr>
              <a:t>emballage compatible + tarif postal disponible</a:t>
            </a:r>
            <a:r>
              <a:rPr lang="fr-FR" dirty="0">
                <a:solidFill>
                  <a:schemeClr val="tx1"/>
                </a:solidFill>
              </a:rPr>
              <a:t>). Pour cela, une </a:t>
            </a:r>
            <a:r>
              <a:rPr lang="fr-FR" b="1" dirty="0">
                <a:solidFill>
                  <a:schemeClr val="tx1"/>
                </a:solidFill>
              </a:rPr>
              <a:t>boucle de recalcul</a:t>
            </a:r>
            <a:r>
              <a:rPr lang="fr-FR" dirty="0">
                <a:solidFill>
                  <a:schemeClr val="tx1"/>
                </a:solidFill>
              </a:rPr>
              <a:t> est appliquée : si l’emballage est incompatible ou si le tarif est introuvable (ex. poids hors grille), la commande est </a:t>
            </a:r>
            <a:r>
              <a:rPr lang="fr-FR" b="1" dirty="0">
                <a:solidFill>
                  <a:schemeClr val="tx1"/>
                </a:solidFill>
              </a:rPr>
              <a:t>splittée en plusieurs colis</a:t>
            </a:r>
            <a:r>
              <a:rPr lang="fr-FR" dirty="0">
                <a:solidFill>
                  <a:schemeClr val="tx1"/>
                </a:solidFill>
              </a:rPr>
              <a:t> puis recalculée </a:t>
            </a:r>
            <a:r>
              <a:rPr lang="fr-FR" b="1" dirty="0">
                <a:solidFill>
                  <a:schemeClr val="tx1"/>
                </a:solidFill>
              </a:rPr>
              <a:t>par colis</a:t>
            </a:r>
            <a:r>
              <a:rPr lang="fr-FR" dirty="0">
                <a:solidFill>
                  <a:schemeClr val="tx1"/>
                </a:solidFill>
              </a:rPr>
              <a:t> jusqu’à obtenir une expédition possible.</a:t>
            </a:r>
            <a:endParaRPr lang="en-US" dirty="0">
              <a:solidFill>
                <a:schemeClr val="tx1"/>
              </a:solidFill>
            </a:endParaRPr>
          </a:p>
          <a:p>
            <a:pPr marL="171450" indent="-171450"/>
            <a:r>
              <a:rPr lang="fr-FR" dirty="0">
                <a:solidFill>
                  <a:schemeClr val="tx1"/>
                </a:solidFill>
              </a:rPr>
              <a:t>Enfin, l’expédition est réalisée via </a:t>
            </a:r>
            <a:r>
              <a:rPr lang="fr-FR" b="1" dirty="0">
                <a:solidFill>
                  <a:schemeClr val="tx1"/>
                </a:solidFill>
              </a:rPr>
              <a:t>La Poste</a:t>
            </a:r>
            <a:r>
              <a:rPr lang="fr-FR" dirty="0">
                <a:solidFill>
                  <a:schemeClr val="tx1"/>
                </a:solidFill>
              </a:rPr>
              <a:t> (option “lettre suivie” avec saisie du numéro), puis le système </a:t>
            </a:r>
            <a:r>
              <a:rPr lang="fr-FR" b="1" dirty="0">
                <a:solidFill>
                  <a:schemeClr val="tx1"/>
                </a:solidFill>
              </a:rPr>
              <a:t>historise le mouvement</a:t>
            </a:r>
            <a:r>
              <a:rPr lang="fr-FR" dirty="0">
                <a:solidFill>
                  <a:schemeClr val="tx1"/>
                </a:solidFill>
              </a:rPr>
              <a:t> et met à jour le statut en </a:t>
            </a:r>
            <a:r>
              <a:rPr lang="fr-FR" b="1" dirty="0">
                <a:solidFill>
                  <a:schemeClr val="tx1"/>
                </a:solidFill>
              </a:rPr>
              <a:t>EXPÉDIÉE</a:t>
            </a:r>
            <a:r>
              <a:rPr lang="fr-FR" dirty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  <a:p>
            <a:pPr marL="171450" indent="-171450"/>
            <a:endParaRPr lang="fr-FR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@startuml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title DIGICHEESE — </a:t>
            </a:r>
            <a:r>
              <a:rPr lang="en-US" err="1">
                <a:solidFill>
                  <a:schemeClr val="tx1"/>
                </a:solidFill>
              </a:rPr>
              <a:t>Diagramme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d’activité</a:t>
            </a:r>
            <a:r>
              <a:rPr lang="en-US" dirty="0">
                <a:solidFill>
                  <a:schemeClr val="tx1"/>
                </a:solidFill>
              </a:rPr>
              <a:t> (gestion des </a:t>
            </a:r>
            <a:r>
              <a:rPr lang="en-US" err="1">
                <a:solidFill>
                  <a:schemeClr val="tx1"/>
                </a:solidFill>
              </a:rPr>
              <a:t>colis</a:t>
            </a:r>
            <a:r>
              <a:rPr lang="en-US" dirty="0">
                <a:solidFill>
                  <a:schemeClr val="tx1"/>
                </a:solidFill>
              </a:rPr>
              <a:t>)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err="1">
                <a:solidFill>
                  <a:schemeClr val="tx1"/>
                </a:solidFill>
              </a:rPr>
              <a:t>skinparam</a:t>
            </a:r>
            <a:r>
              <a:rPr lang="en-US" dirty="0">
                <a:solidFill>
                  <a:schemeClr val="tx1"/>
                </a:solidFill>
              </a:rPr>
              <a:t> shadowing false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err="1">
                <a:solidFill>
                  <a:schemeClr val="tx1"/>
                </a:solidFill>
              </a:rPr>
              <a:t>skinparam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activityBorderColor</a:t>
            </a:r>
            <a:r>
              <a:rPr lang="en-US" dirty="0">
                <a:solidFill>
                  <a:schemeClr val="tx1"/>
                </a:solidFill>
              </a:rPr>
              <a:t> black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err="1">
                <a:solidFill>
                  <a:schemeClr val="tx1"/>
                </a:solidFill>
              </a:rPr>
              <a:t>skinparam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activityBackgroundColor</a:t>
            </a:r>
            <a:r>
              <a:rPr lang="en-US" dirty="0">
                <a:solidFill>
                  <a:schemeClr val="tx1"/>
                </a:solidFill>
              </a:rPr>
              <a:t> white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br>
              <a:rPr lang="en-US" dirty="0"/>
            </a:br>
            <a:br>
              <a:rPr lang="en-US" dirty="0"/>
            </a:br>
            <a:endParaRPr lang="en-US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start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:</a:t>
            </a:r>
            <a:r>
              <a:rPr lang="en-US" err="1">
                <a:solidFill>
                  <a:schemeClr val="tx1"/>
                </a:solidFill>
              </a:rPr>
              <a:t>Réceptionner</a:t>
            </a:r>
            <a:r>
              <a:rPr lang="en-US" dirty="0">
                <a:solidFill>
                  <a:schemeClr val="tx1"/>
                </a:solidFill>
              </a:rPr>
              <a:t> le </a:t>
            </a:r>
            <a:r>
              <a:rPr lang="en-US" err="1">
                <a:solidFill>
                  <a:schemeClr val="tx1"/>
                </a:solidFill>
              </a:rPr>
              <a:t>courrier</a:t>
            </a:r>
            <a:r>
              <a:rPr lang="en-US" dirty="0">
                <a:solidFill>
                  <a:schemeClr val="tx1"/>
                </a:solidFill>
              </a:rPr>
              <a:t>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:</a:t>
            </a:r>
            <a:r>
              <a:rPr lang="en-US" err="1">
                <a:solidFill>
                  <a:schemeClr val="tx1"/>
                </a:solidFill>
              </a:rPr>
              <a:t>Ouvrir</a:t>
            </a:r>
            <a:r>
              <a:rPr lang="en-US" dirty="0">
                <a:solidFill>
                  <a:schemeClr val="tx1"/>
                </a:solidFill>
              </a:rPr>
              <a:t> et lire le </a:t>
            </a:r>
            <a:r>
              <a:rPr lang="en-US" err="1">
                <a:solidFill>
                  <a:schemeClr val="tx1"/>
                </a:solidFill>
              </a:rPr>
              <a:t>courrier</a:t>
            </a:r>
            <a:r>
              <a:rPr lang="en-US" dirty="0">
                <a:solidFill>
                  <a:schemeClr val="tx1"/>
                </a:solidFill>
              </a:rPr>
              <a:t>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br>
              <a:rPr lang="en-US" dirty="0"/>
            </a:br>
            <a:endParaRPr lang="en-US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if (</a:t>
            </a:r>
            <a:r>
              <a:rPr lang="en-US" err="1">
                <a:solidFill>
                  <a:schemeClr val="tx1"/>
                </a:solidFill>
              </a:rPr>
              <a:t>Informations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minimales</a:t>
            </a:r>
            <a:r>
              <a:rPr lang="en-US" dirty="0">
                <a:solidFill>
                  <a:schemeClr val="tx1"/>
                </a:solidFill>
              </a:rPr>
              <a:t>\</a:t>
            </a:r>
            <a:r>
              <a:rPr lang="en-US" err="1">
                <a:solidFill>
                  <a:schemeClr val="tx1"/>
                </a:solidFill>
              </a:rPr>
              <a:t>nprésentes</a:t>
            </a:r>
            <a:r>
              <a:rPr lang="en-US" dirty="0">
                <a:solidFill>
                  <a:schemeClr val="tx1"/>
                </a:solidFill>
              </a:rPr>
              <a:t> ?) then (Oui)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else (Non)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:Mettre </a:t>
            </a:r>
            <a:r>
              <a:rPr lang="en-US" err="1">
                <a:solidFill>
                  <a:schemeClr val="tx1"/>
                </a:solidFill>
              </a:rPr>
              <a:t>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attente</a:t>
            </a:r>
            <a:r>
              <a:rPr lang="en-US" dirty="0">
                <a:solidFill>
                  <a:schemeClr val="tx1"/>
                </a:solidFill>
              </a:rPr>
              <a:t>\n+ </a:t>
            </a:r>
            <a:r>
              <a:rPr lang="en-US" err="1">
                <a:solidFill>
                  <a:schemeClr val="tx1"/>
                </a:solidFill>
              </a:rPr>
              <a:t>commentaire</a:t>
            </a:r>
            <a:r>
              <a:rPr lang="en-US" dirty="0">
                <a:solidFill>
                  <a:schemeClr val="tx1"/>
                </a:solidFill>
              </a:rPr>
              <a:t> / </a:t>
            </a:r>
            <a:r>
              <a:rPr lang="en-US" err="1">
                <a:solidFill>
                  <a:schemeClr val="tx1"/>
                </a:solidFill>
              </a:rPr>
              <a:t>blocage</a:t>
            </a:r>
            <a:r>
              <a:rPr lang="en-US" dirty="0">
                <a:solidFill>
                  <a:schemeClr val="tx1"/>
                </a:solidFill>
              </a:rPr>
              <a:t>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stop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endif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br>
              <a:rPr lang="en-US" dirty="0"/>
            </a:br>
            <a:br>
              <a:rPr lang="en-US" dirty="0"/>
            </a:br>
            <a:endParaRPr lang="en-US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:</a:t>
            </a:r>
            <a:r>
              <a:rPr lang="en-US" err="1">
                <a:solidFill>
                  <a:schemeClr val="tx1"/>
                </a:solidFill>
              </a:rPr>
              <a:t>Rechercher</a:t>
            </a:r>
            <a:r>
              <a:rPr lang="en-US" dirty="0">
                <a:solidFill>
                  <a:schemeClr val="tx1"/>
                </a:solidFill>
              </a:rPr>
              <a:t> le client;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if (Client trouvé ?) then (Oui)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:</a:t>
            </a:r>
            <a:r>
              <a:rPr lang="en-US" err="1">
                <a:solidFill>
                  <a:schemeClr val="tx1"/>
                </a:solidFill>
              </a:rPr>
              <a:t>Ouvrir</a:t>
            </a:r>
            <a:r>
              <a:rPr lang="en-US" dirty="0">
                <a:solidFill>
                  <a:schemeClr val="tx1"/>
                </a:solidFill>
              </a:rPr>
              <a:t> fiche client;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else (Non)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:Créer / </a:t>
            </a:r>
            <a:r>
              <a:rPr lang="en-US" err="1">
                <a:solidFill>
                  <a:schemeClr val="tx1"/>
                </a:solidFill>
              </a:rPr>
              <a:t>compléter</a:t>
            </a:r>
            <a:r>
              <a:rPr lang="en-US" dirty="0">
                <a:solidFill>
                  <a:schemeClr val="tx1"/>
                </a:solidFill>
              </a:rPr>
              <a:t>\</a:t>
            </a:r>
            <a:r>
              <a:rPr lang="en-US" err="1">
                <a:solidFill>
                  <a:schemeClr val="tx1"/>
                </a:solidFill>
              </a:rPr>
              <a:t>nla</a:t>
            </a:r>
            <a:r>
              <a:rPr lang="en-US" dirty="0">
                <a:solidFill>
                  <a:schemeClr val="tx1"/>
                </a:solidFill>
              </a:rPr>
              <a:t> fiche client;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endif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br>
              <a:rPr lang="en-US" dirty="0"/>
            </a:br>
            <a:endParaRPr lang="en-US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:Créer / </a:t>
            </a:r>
            <a:r>
              <a:rPr lang="en-US" err="1">
                <a:solidFill>
                  <a:schemeClr val="tx1"/>
                </a:solidFill>
              </a:rPr>
              <a:t>compléter</a:t>
            </a:r>
            <a:r>
              <a:rPr lang="en-US" dirty="0">
                <a:solidFill>
                  <a:schemeClr val="tx1"/>
                </a:solidFill>
              </a:rPr>
              <a:t>\</a:t>
            </a:r>
            <a:r>
              <a:rPr lang="en-US" err="1">
                <a:solidFill>
                  <a:schemeClr val="tx1"/>
                </a:solidFill>
              </a:rPr>
              <a:t>nla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commande</a:t>
            </a:r>
            <a:r>
              <a:rPr lang="en-US" dirty="0">
                <a:solidFill>
                  <a:schemeClr val="tx1"/>
                </a:solidFill>
              </a:rPr>
              <a:t> (EN_COURS);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br>
              <a:rPr lang="en-US" dirty="0"/>
            </a:br>
            <a:endParaRPr lang="en-US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'=========================================================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' Boucle : on </a:t>
            </a:r>
            <a:r>
              <a:rPr lang="en-US" err="1">
                <a:solidFill>
                  <a:schemeClr val="tx1"/>
                </a:solidFill>
              </a:rPr>
              <a:t>répète</a:t>
            </a:r>
            <a:r>
              <a:rPr lang="en-US" dirty="0">
                <a:solidFill>
                  <a:schemeClr val="tx1"/>
                </a:solidFill>
              </a:rPr>
              <a:t> tant </a:t>
            </a:r>
            <a:r>
              <a:rPr lang="en-US" err="1">
                <a:solidFill>
                  <a:schemeClr val="tx1"/>
                </a:solidFill>
              </a:rPr>
              <a:t>que</a:t>
            </a:r>
            <a:r>
              <a:rPr lang="en-US" dirty="0">
                <a:solidFill>
                  <a:schemeClr val="tx1"/>
                </a:solidFill>
              </a:rPr>
              <a:t> la </a:t>
            </a:r>
            <a:r>
              <a:rPr lang="en-US" err="1">
                <a:solidFill>
                  <a:schemeClr val="tx1"/>
                </a:solidFill>
              </a:rPr>
              <a:t>commande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n'est</a:t>
            </a:r>
            <a:r>
              <a:rPr lang="en-US" dirty="0">
                <a:solidFill>
                  <a:schemeClr val="tx1"/>
                </a:solidFill>
              </a:rPr>
              <a:t> pas </a:t>
            </a:r>
            <a:r>
              <a:rPr lang="en-US" err="1">
                <a:solidFill>
                  <a:schemeClr val="tx1"/>
                </a:solidFill>
              </a:rPr>
              <a:t>expédiable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'=========================================================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repeat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:</a:t>
            </a:r>
            <a:r>
              <a:rPr lang="en-US" err="1">
                <a:solidFill>
                  <a:schemeClr val="tx1"/>
                </a:solidFill>
              </a:rPr>
              <a:t>Calculer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conditionnement</a:t>
            </a:r>
            <a:r>
              <a:rPr lang="en-US" dirty="0">
                <a:solidFill>
                  <a:schemeClr val="tx1"/>
                </a:solidFill>
              </a:rPr>
              <a:t>\n(</a:t>
            </a:r>
            <a:r>
              <a:rPr lang="en-US" err="1">
                <a:solidFill>
                  <a:schemeClr val="tx1"/>
                </a:solidFill>
              </a:rPr>
              <a:t>emballage</a:t>
            </a:r>
            <a:r>
              <a:rPr lang="en-US" dirty="0">
                <a:solidFill>
                  <a:schemeClr val="tx1"/>
                </a:solidFill>
              </a:rPr>
              <a:t> + </a:t>
            </a:r>
            <a:r>
              <a:rPr lang="en-US" err="1">
                <a:solidFill>
                  <a:schemeClr val="tx1"/>
                </a:solidFill>
              </a:rPr>
              <a:t>poids</a:t>
            </a:r>
            <a:r>
              <a:rPr lang="en-US" dirty="0">
                <a:solidFill>
                  <a:schemeClr val="tx1"/>
                </a:solidFill>
              </a:rPr>
              <a:t> total);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br>
              <a:rPr lang="en-US" dirty="0"/>
            </a:br>
            <a:endParaRPr lang="en-US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if (</a:t>
            </a:r>
            <a:r>
              <a:rPr lang="en-US" err="1">
                <a:solidFill>
                  <a:schemeClr val="tx1"/>
                </a:solidFill>
              </a:rPr>
              <a:t>Emballage</a:t>
            </a:r>
            <a:r>
              <a:rPr lang="en-US" dirty="0">
                <a:solidFill>
                  <a:schemeClr val="tx1"/>
                </a:solidFill>
              </a:rPr>
              <a:t> compatible ?) then (Oui)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  :OK </a:t>
            </a:r>
            <a:r>
              <a:rPr lang="en-US" err="1">
                <a:solidFill>
                  <a:schemeClr val="tx1"/>
                </a:solidFill>
              </a:rPr>
              <a:t>conditionnement</a:t>
            </a:r>
            <a:r>
              <a:rPr lang="en-US" dirty="0">
                <a:solidFill>
                  <a:schemeClr val="tx1"/>
                </a:solidFill>
              </a:rPr>
              <a:t>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else (Non)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  :Splitter la </a:t>
            </a:r>
            <a:r>
              <a:rPr lang="en-US" err="1">
                <a:solidFill>
                  <a:schemeClr val="tx1"/>
                </a:solidFill>
              </a:rPr>
              <a:t>commande</a:t>
            </a:r>
            <a:r>
              <a:rPr lang="en-US" dirty="0">
                <a:solidFill>
                  <a:schemeClr val="tx1"/>
                </a:solidFill>
              </a:rPr>
              <a:t>\</a:t>
            </a:r>
            <a:r>
              <a:rPr lang="en-US" err="1">
                <a:solidFill>
                  <a:schemeClr val="tx1"/>
                </a:solidFill>
              </a:rPr>
              <a:t>nen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plusieurs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colis</a:t>
            </a:r>
            <a:r>
              <a:rPr lang="en-US" dirty="0">
                <a:solidFill>
                  <a:schemeClr val="tx1"/>
                </a:solidFill>
              </a:rPr>
              <a:t>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  :</a:t>
            </a:r>
            <a:r>
              <a:rPr lang="en-US" err="1">
                <a:solidFill>
                  <a:schemeClr val="tx1"/>
                </a:solidFill>
              </a:rPr>
              <a:t>Recalculer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conditionnement</a:t>
            </a:r>
            <a:r>
              <a:rPr lang="en-US" dirty="0">
                <a:solidFill>
                  <a:schemeClr val="tx1"/>
                </a:solidFill>
              </a:rPr>
              <a:t>\n(par </a:t>
            </a:r>
            <a:r>
              <a:rPr lang="en-US" err="1">
                <a:solidFill>
                  <a:schemeClr val="tx1"/>
                </a:solidFill>
              </a:rPr>
              <a:t>colis</a:t>
            </a:r>
            <a:r>
              <a:rPr lang="en-US" dirty="0">
                <a:solidFill>
                  <a:schemeClr val="tx1"/>
                </a:solidFill>
              </a:rPr>
              <a:t>);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endif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br>
              <a:rPr lang="en-US" dirty="0"/>
            </a:br>
            <a:endParaRPr lang="en-US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:</a:t>
            </a:r>
            <a:r>
              <a:rPr lang="en-US" err="1">
                <a:solidFill>
                  <a:schemeClr val="tx1"/>
                </a:solidFill>
              </a:rPr>
              <a:t>Calculer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affranchissement</a:t>
            </a:r>
            <a:r>
              <a:rPr lang="en-US" dirty="0">
                <a:solidFill>
                  <a:schemeClr val="tx1"/>
                </a:solidFill>
              </a:rPr>
              <a:t>\n(</a:t>
            </a:r>
            <a:r>
              <a:rPr lang="en-US" err="1">
                <a:solidFill>
                  <a:schemeClr val="tx1"/>
                </a:solidFill>
              </a:rPr>
              <a:t>poids</a:t>
            </a:r>
            <a:r>
              <a:rPr lang="en-US" dirty="0">
                <a:solidFill>
                  <a:schemeClr val="tx1"/>
                </a:solidFill>
              </a:rPr>
              <a:t> -&gt; </a:t>
            </a:r>
            <a:r>
              <a:rPr lang="en-US" err="1">
                <a:solidFill>
                  <a:schemeClr val="tx1"/>
                </a:solidFill>
              </a:rPr>
              <a:t>tarif</a:t>
            </a:r>
            <a:r>
              <a:rPr lang="en-US" dirty="0">
                <a:solidFill>
                  <a:schemeClr val="tx1"/>
                </a:solidFill>
              </a:rPr>
              <a:t>);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br>
              <a:rPr lang="en-US" dirty="0"/>
            </a:br>
            <a:endParaRPr lang="en-US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if (Tarif trouvé ?) then (Oui)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  :</a:t>
            </a:r>
            <a:r>
              <a:rPr lang="en-US" err="1">
                <a:solidFill>
                  <a:schemeClr val="tx1"/>
                </a:solidFill>
              </a:rPr>
              <a:t>Enregistrer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emballage</a:t>
            </a:r>
            <a:r>
              <a:rPr lang="en-US" dirty="0">
                <a:solidFill>
                  <a:schemeClr val="tx1"/>
                </a:solidFill>
              </a:rPr>
              <a:t>,\</a:t>
            </a:r>
            <a:r>
              <a:rPr lang="en-US" err="1">
                <a:solidFill>
                  <a:schemeClr val="tx1"/>
                </a:solidFill>
              </a:rPr>
              <a:t>npoids</a:t>
            </a:r>
            <a:r>
              <a:rPr lang="en-US" dirty="0">
                <a:solidFill>
                  <a:schemeClr val="tx1"/>
                </a:solidFill>
              </a:rPr>
              <a:t> et </a:t>
            </a:r>
            <a:r>
              <a:rPr lang="en-US" err="1">
                <a:solidFill>
                  <a:schemeClr val="tx1"/>
                </a:solidFill>
              </a:rPr>
              <a:t>affranchissement</a:t>
            </a:r>
            <a:r>
              <a:rPr lang="en-US" dirty="0">
                <a:solidFill>
                  <a:schemeClr val="tx1"/>
                </a:solidFill>
              </a:rPr>
              <a:t>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else (Non)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  :Splitter la </a:t>
            </a:r>
            <a:r>
              <a:rPr lang="en-US" err="1">
                <a:solidFill>
                  <a:schemeClr val="tx1"/>
                </a:solidFill>
              </a:rPr>
              <a:t>commande</a:t>
            </a:r>
            <a:r>
              <a:rPr lang="en-US" dirty="0">
                <a:solidFill>
                  <a:schemeClr val="tx1"/>
                </a:solidFill>
              </a:rPr>
              <a:t>\</a:t>
            </a:r>
            <a:r>
              <a:rPr lang="en-US" err="1">
                <a:solidFill>
                  <a:schemeClr val="tx1"/>
                </a:solidFill>
              </a:rPr>
              <a:t>nen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plusieurs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colis</a:t>
            </a:r>
            <a:r>
              <a:rPr lang="en-US" dirty="0">
                <a:solidFill>
                  <a:schemeClr val="tx1"/>
                </a:solidFill>
              </a:rPr>
              <a:t>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  :</a:t>
            </a:r>
            <a:r>
              <a:rPr lang="en-US" err="1">
                <a:solidFill>
                  <a:schemeClr val="tx1"/>
                </a:solidFill>
              </a:rPr>
              <a:t>Recalculer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conditionnement</a:t>
            </a:r>
            <a:r>
              <a:rPr lang="en-US" dirty="0">
                <a:solidFill>
                  <a:schemeClr val="tx1"/>
                </a:solidFill>
              </a:rPr>
              <a:t>\net </a:t>
            </a:r>
            <a:r>
              <a:rPr lang="en-US" err="1">
                <a:solidFill>
                  <a:schemeClr val="tx1"/>
                </a:solidFill>
              </a:rPr>
              <a:t>affranchissement</a:t>
            </a:r>
            <a:r>
              <a:rPr lang="en-US" dirty="0">
                <a:solidFill>
                  <a:schemeClr val="tx1"/>
                </a:solidFill>
              </a:rPr>
              <a:t>\n(par </a:t>
            </a:r>
            <a:r>
              <a:rPr lang="en-US" err="1">
                <a:solidFill>
                  <a:schemeClr val="tx1"/>
                </a:solidFill>
              </a:rPr>
              <a:t>colis</a:t>
            </a:r>
            <a:r>
              <a:rPr lang="en-US" dirty="0">
                <a:solidFill>
                  <a:schemeClr val="tx1"/>
                </a:solidFill>
              </a:rPr>
              <a:t>);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  :</a:t>
            </a:r>
            <a:r>
              <a:rPr lang="en-US" err="1">
                <a:solidFill>
                  <a:schemeClr val="tx1"/>
                </a:solidFill>
              </a:rPr>
              <a:t>Enregistrer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résultats</a:t>
            </a:r>
            <a:r>
              <a:rPr lang="en-US" dirty="0">
                <a:solidFill>
                  <a:schemeClr val="tx1"/>
                </a:solidFill>
              </a:rPr>
              <a:t>\</a:t>
            </a:r>
            <a:r>
              <a:rPr lang="en-US" err="1">
                <a:solidFill>
                  <a:schemeClr val="tx1"/>
                </a:solidFill>
              </a:rPr>
              <a:t>nmulti-colis</a:t>
            </a:r>
            <a:r>
              <a:rPr lang="en-US" dirty="0">
                <a:solidFill>
                  <a:schemeClr val="tx1"/>
                </a:solidFill>
              </a:rPr>
              <a:t>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  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endif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br>
              <a:rPr lang="en-US" dirty="0"/>
            </a:br>
            <a:endParaRPr lang="en-US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repeat while (</a:t>
            </a:r>
            <a:r>
              <a:rPr lang="en-US" err="1">
                <a:solidFill>
                  <a:schemeClr val="tx1"/>
                </a:solidFill>
              </a:rPr>
              <a:t>Commande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expédiable</a:t>
            </a:r>
            <a:r>
              <a:rPr lang="en-US" dirty="0">
                <a:solidFill>
                  <a:schemeClr val="tx1"/>
                </a:solidFill>
              </a:rPr>
              <a:t> ?) is (Non)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br>
              <a:rPr lang="en-US" dirty="0"/>
            </a:br>
            <a:endParaRPr lang="en-US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:</a:t>
            </a:r>
            <a:r>
              <a:rPr lang="en-US" err="1">
                <a:solidFill>
                  <a:schemeClr val="tx1"/>
                </a:solidFill>
              </a:rPr>
              <a:t>Préparer</a:t>
            </a:r>
            <a:r>
              <a:rPr lang="en-US" dirty="0">
                <a:solidFill>
                  <a:schemeClr val="tx1"/>
                </a:solidFill>
              </a:rPr>
              <a:t> le(s) </a:t>
            </a:r>
            <a:r>
              <a:rPr lang="en-US" err="1">
                <a:solidFill>
                  <a:schemeClr val="tx1"/>
                </a:solidFill>
              </a:rPr>
              <a:t>colis</a:t>
            </a:r>
            <a:r>
              <a:rPr lang="en-US" dirty="0">
                <a:solidFill>
                  <a:schemeClr val="tx1"/>
                </a:solidFill>
              </a:rPr>
              <a:t>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:</a:t>
            </a:r>
            <a:r>
              <a:rPr lang="en-US" err="1">
                <a:solidFill>
                  <a:schemeClr val="tx1"/>
                </a:solidFill>
              </a:rPr>
              <a:t>Déposer</a:t>
            </a:r>
            <a:r>
              <a:rPr lang="en-US" dirty="0">
                <a:solidFill>
                  <a:schemeClr val="tx1"/>
                </a:solidFill>
              </a:rPr>
              <a:t> le(s) </a:t>
            </a:r>
            <a:r>
              <a:rPr lang="en-US" err="1">
                <a:solidFill>
                  <a:schemeClr val="tx1"/>
                </a:solidFill>
              </a:rPr>
              <a:t>colis</a:t>
            </a:r>
            <a:r>
              <a:rPr lang="en-US" dirty="0">
                <a:solidFill>
                  <a:schemeClr val="tx1"/>
                </a:solidFill>
              </a:rPr>
              <a:t> à La Poste;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br>
              <a:rPr lang="en-US" dirty="0"/>
            </a:br>
            <a:endParaRPr lang="en-US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if (</a:t>
            </a:r>
            <a:r>
              <a:rPr lang="en-US" err="1">
                <a:solidFill>
                  <a:schemeClr val="tx1"/>
                </a:solidFill>
              </a:rPr>
              <a:t>Lettre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suivie</a:t>
            </a:r>
            <a:r>
              <a:rPr lang="en-US" dirty="0">
                <a:solidFill>
                  <a:schemeClr val="tx1"/>
                </a:solidFill>
              </a:rPr>
              <a:t> ?) then (Oui)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:</a:t>
            </a:r>
            <a:r>
              <a:rPr lang="en-US" err="1">
                <a:solidFill>
                  <a:schemeClr val="tx1"/>
                </a:solidFill>
              </a:rPr>
              <a:t>Récupérer</a:t>
            </a:r>
            <a:r>
              <a:rPr lang="en-US" dirty="0">
                <a:solidFill>
                  <a:schemeClr val="tx1"/>
                </a:solidFill>
              </a:rPr>
              <a:t> le n° de </a:t>
            </a:r>
            <a:r>
              <a:rPr lang="en-US" err="1">
                <a:solidFill>
                  <a:schemeClr val="tx1"/>
                </a:solidFill>
              </a:rPr>
              <a:t>suivi</a:t>
            </a:r>
            <a:r>
              <a:rPr lang="en-US" dirty="0">
                <a:solidFill>
                  <a:schemeClr val="tx1"/>
                </a:solidFill>
              </a:rPr>
              <a:t>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:</a:t>
            </a:r>
            <a:r>
              <a:rPr lang="en-US" err="1">
                <a:solidFill>
                  <a:schemeClr val="tx1"/>
                </a:solidFill>
              </a:rPr>
              <a:t>Enregistrer</a:t>
            </a:r>
            <a:r>
              <a:rPr lang="en-US" dirty="0">
                <a:solidFill>
                  <a:schemeClr val="tx1"/>
                </a:solidFill>
              </a:rPr>
              <a:t> le n° de </a:t>
            </a:r>
            <a:r>
              <a:rPr lang="en-US" err="1">
                <a:solidFill>
                  <a:schemeClr val="tx1"/>
                </a:solidFill>
              </a:rPr>
              <a:t>suivi</a:t>
            </a:r>
            <a:r>
              <a:rPr lang="en-US" dirty="0">
                <a:solidFill>
                  <a:schemeClr val="tx1"/>
                </a:solidFill>
              </a:rPr>
              <a:t>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endif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:</a:t>
            </a:r>
            <a:r>
              <a:rPr lang="en-US" err="1">
                <a:solidFill>
                  <a:schemeClr val="tx1"/>
                </a:solidFill>
              </a:rPr>
              <a:t>Valider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l’expédition</a:t>
            </a:r>
            <a:r>
              <a:rPr lang="en-US" dirty="0">
                <a:solidFill>
                  <a:schemeClr val="tx1"/>
                </a:solidFill>
              </a:rPr>
              <a:t>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:</a:t>
            </a:r>
            <a:r>
              <a:rPr lang="en-US" err="1">
                <a:solidFill>
                  <a:schemeClr val="tx1"/>
                </a:solidFill>
              </a:rPr>
              <a:t>Historiser</a:t>
            </a:r>
            <a:r>
              <a:rPr lang="en-US" dirty="0">
                <a:solidFill>
                  <a:schemeClr val="tx1"/>
                </a:solidFill>
              </a:rPr>
              <a:t> le </a:t>
            </a:r>
            <a:r>
              <a:rPr lang="en-US" err="1">
                <a:solidFill>
                  <a:schemeClr val="tx1"/>
                </a:solidFill>
              </a:rPr>
              <a:t>mouvement</a:t>
            </a:r>
            <a:r>
              <a:rPr lang="en-US" dirty="0">
                <a:solidFill>
                  <a:schemeClr val="tx1"/>
                </a:solidFill>
              </a:rPr>
              <a:t>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:Mettre à jour </a:t>
            </a:r>
            <a:r>
              <a:rPr lang="en-US" err="1">
                <a:solidFill>
                  <a:schemeClr val="tx1"/>
                </a:solidFill>
              </a:rPr>
              <a:t>statut</a:t>
            </a:r>
            <a:r>
              <a:rPr lang="en-US" dirty="0">
                <a:solidFill>
                  <a:schemeClr val="tx1"/>
                </a:solidFill>
              </a:rPr>
              <a:t>\n(EXPEDIEE);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br>
              <a:rPr lang="en-US" dirty="0"/>
            </a:br>
            <a:endParaRPr lang="en-US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stop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@enduml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br>
              <a:rPr lang="en-US" dirty="0"/>
            </a:br>
            <a:endParaRPr lang="en-US">
              <a:solidFill>
                <a:schemeClr val="tx1"/>
              </a:solidFill>
            </a:endParaRPr>
          </a:p>
          <a:p>
            <a:pPr>
              <a:buNone/>
            </a:pPr>
            <a:endParaRPr lang="en-US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56064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B9591-8447-28CB-FBEB-962F82F35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02A701E-6501-8CE5-C877-AE0547C742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9B6063A-DEA8-3DCF-AF89-02EB562F05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/>
            <a:r>
              <a:rPr lang="fr-FR" dirty="0">
                <a:solidFill>
                  <a:schemeClr val="tx1"/>
                </a:solidFill>
              </a:rPr>
              <a:t>Ce diagramme d’activité décrit le </a:t>
            </a:r>
            <a:r>
              <a:rPr lang="fr-FR" b="1" dirty="0">
                <a:solidFill>
                  <a:schemeClr val="tx1"/>
                </a:solidFill>
              </a:rPr>
              <a:t>workflow opérationnel AS-IS</a:t>
            </a:r>
            <a:r>
              <a:rPr lang="fr-FR" dirty="0">
                <a:solidFill>
                  <a:schemeClr val="tx1"/>
                </a:solidFill>
              </a:rPr>
              <a:t> de la gestion des colis dans l’outil Access 2000, depuis la </a:t>
            </a:r>
            <a:r>
              <a:rPr lang="fr-FR" b="1" dirty="0">
                <a:solidFill>
                  <a:schemeClr val="tx1"/>
                </a:solidFill>
              </a:rPr>
              <a:t>réception d’un courrier client</a:t>
            </a:r>
            <a:r>
              <a:rPr lang="fr-FR" dirty="0">
                <a:solidFill>
                  <a:schemeClr val="tx1"/>
                </a:solidFill>
              </a:rPr>
              <a:t> jusqu’à l’</a:t>
            </a:r>
            <a:r>
              <a:rPr lang="fr-FR" b="1" dirty="0">
                <a:solidFill>
                  <a:schemeClr val="tx1"/>
                </a:solidFill>
              </a:rPr>
              <a:t>expédition</a:t>
            </a:r>
            <a:r>
              <a:rPr lang="fr-FR" dirty="0">
                <a:solidFill>
                  <a:schemeClr val="tx1"/>
                </a:solidFill>
              </a:rPr>
              <a:t> et la </a:t>
            </a:r>
            <a:r>
              <a:rPr lang="fr-FR" b="1" dirty="0">
                <a:solidFill>
                  <a:schemeClr val="tx1"/>
                </a:solidFill>
              </a:rPr>
              <a:t>mise à jour du statut</a:t>
            </a:r>
            <a:r>
              <a:rPr lang="fr-FR" dirty="0">
                <a:solidFill>
                  <a:schemeClr val="tx1"/>
                </a:solidFill>
              </a:rPr>
              <a:t>.</a:t>
            </a:r>
            <a:br>
              <a:rPr lang="fr-FR" dirty="0"/>
            </a:br>
            <a:r>
              <a:rPr lang="fr-FR" dirty="0">
                <a:solidFill>
                  <a:schemeClr val="tx1"/>
                </a:solidFill>
              </a:rPr>
              <a:t> Le processus comporte deux décisions structurantes :</a:t>
            </a:r>
            <a:endParaRPr lang="en-US" dirty="0">
              <a:solidFill>
                <a:schemeClr val="tx1"/>
              </a:solidFill>
            </a:endParaRPr>
          </a:p>
          <a:p>
            <a:pPr marL="171450" indent="-171450"/>
            <a:r>
              <a:rPr lang="fr-FR" b="1" dirty="0">
                <a:solidFill>
                  <a:schemeClr val="tx1"/>
                </a:solidFill>
              </a:rPr>
              <a:t>Contrôle d’entrée</a:t>
            </a:r>
            <a:r>
              <a:rPr lang="fr-FR" dirty="0">
                <a:solidFill>
                  <a:schemeClr val="tx1"/>
                </a:solidFill>
              </a:rPr>
              <a:t> : si les informations minimales du courrier sont absentes (adresse/choix), la demande est </a:t>
            </a:r>
            <a:r>
              <a:rPr lang="fr-FR" b="1" dirty="0">
                <a:solidFill>
                  <a:schemeClr val="tx1"/>
                </a:solidFill>
              </a:rPr>
              <a:t>mise en attente</a:t>
            </a:r>
            <a:r>
              <a:rPr lang="fr-FR" dirty="0">
                <a:solidFill>
                  <a:schemeClr val="tx1"/>
                </a:solidFill>
              </a:rPr>
              <a:t> (commentaire/blocage).</a:t>
            </a:r>
            <a:endParaRPr lang="en-US" dirty="0">
              <a:solidFill>
                <a:schemeClr val="tx1"/>
              </a:solidFill>
            </a:endParaRPr>
          </a:p>
          <a:p>
            <a:pPr marL="171450" indent="-171450"/>
            <a:r>
              <a:rPr lang="fr-FR" b="1" err="1">
                <a:solidFill>
                  <a:schemeClr val="tx1"/>
                </a:solidFill>
              </a:rPr>
              <a:t>Expédiabilité</a:t>
            </a:r>
            <a:r>
              <a:rPr lang="fr-FR" dirty="0">
                <a:solidFill>
                  <a:schemeClr val="tx1"/>
                </a:solidFill>
              </a:rPr>
              <a:t> : le système doit produire une solution </a:t>
            </a:r>
            <a:r>
              <a:rPr lang="fr-FR" err="1">
                <a:solidFill>
                  <a:schemeClr val="tx1"/>
                </a:solidFill>
              </a:rPr>
              <a:t>expédiable</a:t>
            </a:r>
            <a:r>
              <a:rPr lang="fr-FR" dirty="0">
                <a:solidFill>
                  <a:schemeClr val="tx1"/>
                </a:solidFill>
              </a:rPr>
              <a:t> (</a:t>
            </a:r>
            <a:r>
              <a:rPr lang="fr-FR" i="1" dirty="0">
                <a:solidFill>
                  <a:schemeClr val="tx1"/>
                </a:solidFill>
              </a:rPr>
              <a:t>emballage compatible + tarif postal disponible</a:t>
            </a:r>
            <a:r>
              <a:rPr lang="fr-FR" dirty="0">
                <a:solidFill>
                  <a:schemeClr val="tx1"/>
                </a:solidFill>
              </a:rPr>
              <a:t>). Pour cela, une </a:t>
            </a:r>
            <a:r>
              <a:rPr lang="fr-FR" b="1" dirty="0">
                <a:solidFill>
                  <a:schemeClr val="tx1"/>
                </a:solidFill>
              </a:rPr>
              <a:t>boucle de recalcul</a:t>
            </a:r>
            <a:r>
              <a:rPr lang="fr-FR" dirty="0">
                <a:solidFill>
                  <a:schemeClr val="tx1"/>
                </a:solidFill>
              </a:rPr>
              <a:t> est appliquée : si l’emballage est incompatible ou si le tarif est introuvable (ex. poids hors grille), la commande est </a:t>
            </a:r>
            <a:r>
              <a:rPr lang="fr-FR" b="1" dirty="0">
                <a:solidFill>
                  <a:schemeClr val="tx1"/>
                </a:solidFill>
              </a:rPr>
              <a:t>splittée en plusieurs colis</a:t>
            </a:r>
            <a:r>
              <a:rPr lang="fr-FR" dirty="0">
                <a:solidFill>
                  <a:schemeClr val="tx1"/>
                </a:solidFill>
              </a:rPr>
              <a:t> puis recalculée </a:t>
            </a:r>
            <a:r>
              <a:rPr lang="fr-FR" b="1" dirty="0">
                <a:solidFill>
                  <a:schemeClr val="tx1"/>
                </a:solidFill>
              </a:rPr>
              <a:t>par colis</a:t>
            </a:r>
            <a:r>
              <a:rPr lang="fr-FR" dirty="0">
                <a:solidFill>
                  <a:schemeClr val="tx1"/>
                </a:solidFill>
              </a:rPr>
              <a:t> jusqu’à obtenir une expédition possible.</a:t>
            </a:r>
            <a:endParaRPr lang="en-US" dirty="0">
              <a:solidFill>
                <a:schemeClr val="tx1"/>
              </a:solidFill>
            </a:endParaRPr>
          </a:p>
          <a:p>
            <a:pPr marL="171450" indent="-171450"/>
            <a:r>
              <a:rPr lang="fr-FR" dirty="0">
                <a:solidFill>
                  <a:schemeClr val="tx1"/>
                </a:solidFill>
              </a:rPr>
              <a:t>Enfin, l’expédition est réalisée via </a:t>
            </a:r>
            <a:r>
              <a:rPr lang="fr-FR" b="1" dirty="0">
                <a:solidFill>
                  <a:schemeClr val="tx1"/>
                </a:solidFill>
              </a:rPr>
              <a:t>La Poste</a:t>
            </a:r>
            <a:r>
              <a:rPr lang="fr-FR" dirty="0">
                <a:solidFill>
                  <a:schemeClr val="tx1"/>
                </a:solidFill>
              </a:rPr>
              <a:t> (option “lettre suivie” avec saisie du numéro), puis le système </a:t>
            </a:r>
            <a:r>
              <a:rPr lang="fr-FR" b="1" dirty="0">
                <a:solidFill>
                  <a:schemeClr val="tx1"/>
                </a:solidFill>
              </a:rPr>
              <a:t>historise le mouvement</a:t>
            </a:r>
            <a:r>
              <a:rPr lang="fr-FR" dirty="0">
                <a:solidFill>
                  <a:schemeClr val="tx1"/>
                </a:solidFill>
              </a:rPr>
              <a:t> et met à jour le statut en </a:t>
            </a:r>
            <a:r>
              <a:rPr lang="fr-FR" b="1" dirty="0">
                <a:solidFill>
                  <a:schemeClr val="tx1"/>
                </a:solidFill>
              </a:rPr>
              <a:t>EXPÉDIÉE</a:t>
            </a:r>
            <a:r>
              <a:rPr lang="fr-FR" dirty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  <a:p>
            <a:pPr marL="171450" indent="-171450"/>
            <a:endParaRPr lang="fr-FR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@startuml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title DIGICHEESE — </a:t>
            </a:r>
            <a:r>
              <a:rPr lang="en-US" err="1">
                <a:solidFill>
                  <a:schemeClr val="tx1"/>
                </a:solidFill>
              </a:rPr>
              <a:t>Diagramme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d’activité</a:t>
            </a:r>
            <a:r>
              <a:rPr lang="en-US" dirty="0">
                <a:solidFill>
                  <a:schemeClr val="tx1"/>
                </a:solidFill>
              </a:rPr>
              <a:t> (gestion des </a:t>
            </a:r>
            <a:r>
              <a:rPr lang="en-US" err="1">
                <a:solidFill>
                  <a:schemeClr val="tx1"/>
                </a:solidFill>
              </a:rPr>
              <a:t>colis</a:t>
            </a:r>
            <a:r>
              <a:rPr lang="en-US" dirty="0">
                <a:solidFill>
                  <a:schemeClr val="tx1"/>
                </a:solidFill>
              </a:rPr>
              <a:t>)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err="1">
                <a:solidFill>
                  <a:schemeClr val="tx1"/>
                </a:solidFill>
              </a:rPr>
              <a:t>skinparam</a:t>
            </a:r>
            <a:r>
              <a:rPr lang="en-US" dirty="0">
                <a:solidFill>
                  <a:schemeClr val="tx1"/>
                </a:solidFill>
              </a:rPr>
              <a:t> shadowing false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err="1">
                <a:solidFill>
                  <a:schemeClr val="tx1"/>
                </a:solidFill>
              </a:rPr>
              <a:t>skinparam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activityBorderColor</a:t>
            </a:r>
            <a:r>
              <a:rPr lang="en-US" dirty="0">
                <a:solidFill>
                  <a:schemeClr val="tx1"/>
                </a:solidFill>
              </a:rPr>
              <a:t> black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err="1">
                <a:solidFill>
                  <a:schemeClr val="tx1"/>
                </a:solidFill>
              </a:rPr>
              <a:t>skinparam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activityBackgroundColor</a:t>
            </a:r>
            <a:r>
              <a:rPr lang="en-US" dirty="0">
                <a:solidFill>
                  <a:schemeClr val="tx1"/>
                </a:solidFill>
              </a:rPr>
              <a:t> white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br>
              <a:rPr lang="en-US" dirty="0"/>
            </a:br>
            <a:br>
              <a:rPr lang="en-US" dirty="0"/>
            </a:br>
            <a:endParaRPr lang="en-US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start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:</a:t>
            </a:r>
            <a:r>
              <a:rPr lang="en-US" err="1">
                <a:solidFill>
                  <a:schemeClr val="tx1"/>
                </a:solidFill>
              </a:rPr>
              <a:t>Réceptionner</a:t>
            </a:r>
            <a:r>
              <a:rPr lang="en-US" dirty="0">
                <a:solidFill>
                  <a:schemeClr val="tx1"/>
                </a:solidFill>
              </a:rPr>
              <a:t> le </a:t>
            </a:r>
            <a:r>
              <a:rPr lang="en-US" err="1">
                <a:solidFill>
                  <a:schemeClr val="tx1"/>
                </a:solidFill>
              </a:rPr>
              <a:t>courrier</a:t>
            </a:r>
            <a:r>
              <a:rPr lang="en-US" dirty="0">
                <a:solidFill>
                  <a:schemeClr val="tx1"/>
                </a:solidFill>
              </a:rPr>
              <a:t>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:</a:t>
            </a:r>
            <a:r>
              <a:rPr lang="en-US" err="1">
                <a:solidFill>
                  <a:schemeClr val="tx1"/>
                </a:solidFill>
              </a:rPr>
              <a:t>Ouvrir</a:t>
            </a:r>
            <a:r>
              <a:rPr lang="en-US" dirty="0">
                <a:solidFill>
                  <a:schemeClr val="tx1"/>
                </a:solidFill>
              </a:rPr>
              <a:t> et lire le </a:t>
            </a:r>
            <a:r>
              <a:rPr lang="en-US" err="1">
                <a:solidFill>
                  <a:schemeClr val="tx1"/>
                </a:solidFill>
              </a:rPr>
              <a:t>courrier</a:t>
            </a:r>
            <a:r>
              <a:rPr lang="en-US" dirty="0">
                <a:solidFill>
                  <a:schemeClr val="tx1"/>
                </a:solidFill>
              </a:rPr>
              <a:t>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br>
              <a:rPr lang="en-US" dirty="0"/>
            </a:br>
            <a:endParaRPr lang="en-US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if (</a:t>
            </a:r>
            <a:r>
              <a:rPr lang="en-US" err="1">
                <a:solidFill>
                  <a:schemeClr val="tx1"/>
                </a:solidFill>
              </a:rPr>
              <a:t>Informations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minimales</a:t>
            </a:r>
            <a:r>
              <a:rPr lang="en-US" dirty="0">
                <a:solidFill>
                  <a:schemeClr val="tx1"/>
                </a:solidFill>
              </a:rPr>
              <a:t>\</a:t>
            </a:r>
            <a:r>
              <a:rPr lang="en-US" err="1">
                <a:solidFill>
                  <a:schemeClr val="tx1"/>
                </a:solidFill>
              </a:rPr>
              <a:t>nprésentes</a:t>
            </a:r>
            <a:r>
              <a:rPr lang="en-US" dirty="0">
                <a:solidFill>
                  <a:schemeClr val="tx1"/>
                </a:solidFill>
              </a:rPr>
              <a:t> ?) then (Oui)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else (Non)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:Mettre </a:t>
            </a:r>
            <a:r>
              <a:rPr lang="en-US" err="1">
                <a:solidFill>
                  <a:schemeClr val="tx1"/>
                </a:solidFill>
              </a:rPr>
              <a:t>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attente</a:t>
            </a:r>
            <a:r>
              <a:rPr lang="en-US" dirty="0">
                <a:solidFill>
                  <a:schemeClr val="tx1"/>
                </a:solidFill>
              </a:rPr>
              <a:t>\n+ </a:t>
            </a:r>
            <a:r>
              <a:rPr lang="en-US" err="1">
                <a:solidFill>
                  <a:schemeClr val="tx1"/>
                </a:solidFill>
              </a:rPr>
              <a:t>commentaire</a:t>
            </a:r>
            <a:r>
              <a:rPr lang="en-US" dirty="0">
                <a:solidFill>
                  <a:schemeClr val="tx1"/>
                </a:solidFill>
              </a:rPr>
              <a:t> / </a:t>
            </a:r>
            <a:r>
              <a:rPr lang="en-US" err="1">
                <a:solidFill>
                  <a:schemeClr val="tx1"/>
                </a:solidFill>
              </a:rPr>
              <a:t>blocage</a:t>
            </a:r>
            <a:r>
              <a:rPr lang="en-US" dirty="0">
                <a:solidFill>
                  <a:schemeClr val="tx1"/>
                </a:solidFill>
              </a:rPr>
              <a:t>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stop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endif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br>
              <a:rPr lang="en-US" dirty="0"/>
            </a:br>
            <a:br>
              <a:rPr lang="en-US" dirty="0"/>
            </a:br>
            <a:endParaRPr lang="en-US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:</a:t>
            </a:r>
            <a:r>
              <a:rPr lang="en-US" err="1">
                <a:solidFill>
                  <a:schemeClr val="tx1"/>
                </a:solidFill>
              </a:rPr>
              <a:t>Rechercher</a:t>
            </a:r>
            <a:r>
              <a:rPr lang="en-US" dirty="0">
                <a:solidFill>
                  <a:schemeClr val="tx1"/>
                </a:solidFill>
              </a:rPr>
              <a:t> le client;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if (Client trouvé ?) then (Oui)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:</a:t>
            </a:r>
            <a:r>
              <a:rPr lang="en-US" err="1">
                <a:solidFill>
                  <a:schemeClr val="tx1"/>
                </a:solidFill>
              </a:rPr>
              <a:t>Ouvrir</a:t>
            </a:r>
            <a:r>
              <a:rPr lang="en-US" dirty="0">
                <a:solidFill>
                  <a:schemeClr val="tx1"/>
                </a:solidFill>
              </a:rPr>
              <a:t> fiche client;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else (Non)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:Créer / </a:t>
            </a:r>
            <a:r>
              <a:rPr lang="en-US" err="1">
                <a:solidFill>
                  <a:schemeClr val="tx1"/>
                </a:solidFill>
              </a:rPr>
              <a:t>compléter</a:t>
            </a:r>
            <a:r>
              <a:rPr lang="en-US" dirty="0">
                <a:solidFill>
                  <a:schemeClr val="tx1"/>
                </a:solidFill>
              </a:rPr>
              <a:t>\</a:t>
            </a:r>
            <a:r>
              <a:rPr lang="en-US" err="1">
                <a:solidFill>
                  <a:schemeClr val="tx1"/>
                </a:solidFill>
              </a:rPr>
              <a:t>nla</a:t>
            </a:r>
            <a:r>
              <a:rPr lang="en-US" dirty="0">
                <a:solidFill>
                  <a:schemeClr val="tx1"/>
                </a:solidFill>
              </a:rPr>
              <a:t> fiche client;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endif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br>
              <a:rPr lang="en-US" dirty="0"/>
            </a:br>
            <a:endParaRPr lang="en-US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:Créer / </a:t>
            </a:r>
            <a:r>
              <a:rPr lang="en-US" err="1">
                <a:solidFill>
                  <a:schemeClr val="tx1"/>
                </a:solidFill>
              </a:rPr>
              <a:t>compléter</a:t>
            </a:r>
            <a:r>
              <a:rPr lang="en-US" dirty="0">
                <a:solidFill>
                  <a:schemeClr val="tx1"/>
                </a:solidFill>
              </a:rPr>
              <a:t>\</a:t>
            </a:r>
            <a:r>
              <a:rPr lang="en-US" err="1">
                <a:solidFill>
                  <a:schemeClr val="tx1"/>
                </a:solidFill>
              </a:rPr>
              <a:t>nla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commande</a:t>
            </a:r>
            <a:r>
              <a:rPr lang="en-US" dirty="0">
                <a:solidFill>
                  <a:schemeClr val="tx1"/>
                </a:solidFill>
              </a:rPr>
              <a:t> (EN_COURS);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br>
              <a:rPr lang="en-US" dirty="0"/>
            </a:br>
            <a:endParaRPr lang="en-US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'=========================================================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' Boucle : on </a:t>
            </a:r>
            <a:r>
              <a:rPr lang="en-US" err="1">
                <a:solidFill>
                  <a:schemeClr val="tx1"/>
                </a:solidFill>
              </a:rPr>
              <a:t>répète</a:t>
            </a:r>
            <a:r>
              <a:rPr lang="en-US" dirty="0">
                <a:solidFill>
                  <a:schemeClr val="tx1"/>
                </a:solidFill>
              </a:rPr>
              <a:t> tant </a:t>
            </a:r>
            <a:r>
              <a:rPr lang="en-US" err="1">
                <a:solidFill>
                  <a:schemeClr val="tx1"/>
                </a:solidFill>
              </a:rPr>
              <a:t>que</a:t>
            </a:r>
            <a:r>
              <a:rPr lang="en-US" dirty="0">
                <a:solidFill>
                  <a:schemeClr val="tx1"/>
                </a:solidFill>
              </a:rPr>
              <a:t> la </a:t>
            </a:r>
            <a:r>
              <a:rPr lang="en-US" err="1">
                <a:solidFill>
                  <a:schemeClr val="tx1"/>
                </a:solidFill>
              </a:rPr>
              <a:t>commande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n'est</a:t>
            </a:r>
            <a:r>
              <a:rPr lang="en-US" dirty="0">
                <a:solidFill>
                  <a:schemeClr val="tx1"/>
                </a:solidFill>
              </a:rPr>
              <a:t> pas </a:t>
            </a:r>
            <a:r>
              <a:rPr lang="en-US" err="1">
                <a:solidFill>
                  <a:schemeClr val="tx1"/>
                </a:solidFill>
              </a:rPr>
              <a:t>expédiable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'=========================================================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repeat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:</a:t>
            </a:r>
            <a:r>
              <a:rPr lang="en-US" err="1">
                <a:solidFill>
                  <a:schemeClr val="tx1"/>
                </a:solidFill>
              </a:rPr>
              <a:t>Calculer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conditionnement</a:t>
            </a:r>
            <a:r>
              <a:rPr lang="en-US" dirty="0">
                <a:solidFill>
                  <a:schemeClr val="tx1"/>
                </a:solidFill>
              </a:rPr>
              <a:t>\n(</a:t>
            </a:r>
            <a:r>
              <a:rPr lang="en-US" err="1">
                <a:solidFill>
                  <a:schemeClr val="tx1"/>
                </a:solidFill>
              </a:rPr>
              <a:t>emballage</a:t>
            </a:r>
            <a:r>
              <a:rPr lang="en-US" dirty="0">
                <a:solidFill>
                  <a:schemeClr val="tx1"/>
                </a:solidFill>
              </a:rPr>
              <a:t> + </a:t>
            </a:r>
            <a:r>
              <a:rPr lang="en-US" err="1">
                <a:solidFill>
                  <a:schemeClr val="tx1"/>
                </a:solidFill>
              </a:rPr>
              <a:t>poids</a:t>
            </a:r>
            <a:r>
              <a:rPr lang="en-US" dirty="0">
                <a:solidFill>
                  <a:schemeClr val="tx1"/>
                </a:solidFill>
              </a:rPr>
              <a:t> total);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br>
              <a:rPr lang="en-US" dirty="0"/>
            </a:br>
            <a:endParaRPr lang="en-US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if (</a:t>
            </a:r>
            <a:r>
              <a:rPr lang="en-US" err="1">
                <a:solidFill>
                  <a:schemeClr val="tx1"/>
                </a:solidFill>
              </a:rPr>
              <a:t>Emballage</a:t>
            </a:r>
            <a:r>
              <a:rPr lang="en-US" dirty="0">
                <a:solidFill>
                  <a:schemeClr val="tx1"/>
                </a:solidFill>
              </a:rPr>
              <a:t> compatible ?) then (Oui)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  :OK </a:t>
            </a:r>
            <a:r>
              <a:rPr lang="en-US" err="1">
                <a:solidFill>
                  <a:schemeClr val="tx1"/>
                </a:solidFill>
              </a:rPr>
              <a:t>conditionnement</a:t>
            </a:r>
            <a:r>
              <a:rPr lang="en-US" dirty="0">
                <a:solidFill>
                  <a:schemeClr val="tx1"/>
                </a:solidFill>
              </a:rPr>
              <a:t>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else (Non)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  :Splitter la </a:t>
            </a:r>
            <a:r>
              <a:rPr lang="en-US" err="1">
                <a:solidFill>
                  <a:schemeClr val="tx1"/>
                </a:solidFill>
              </a:rPr>
              <a:t>commande</a:t>
            </a:r>
            <a:r>
              <a:rPr lang="en-US" dirty="0">
                <a:solidFill>
                  <a:schemeClr val="tx1"/>
                </a:solidFill>
              </a:rPr>
              <a:t>\</a:t>
            </a:r>
            <a:r>
              <a:rPr lang="en-US" err="1">
                <a:solidFill>
                  <a:schemeClr val="tx1"/>
                </a:solidFill>
              </a:rPr>
              <a:t>nen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plusieurs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colis</a:t>
            </a:r>
            <a:r>
              <a:rPr lang="en-US" dirty="0">
                <a:solidFill>
                  <a:schemeClr val="tx1"/>
                </a:solidFill>
              </a:rPr>
              <a:t>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  :</a:t>
            </a:r>
            <a:r>
              <a:rPr lang="en-US" err="1">
                <a:solidFill>
                  <a:schemeClr val="tx1"/>
                </a:solidFill>
              </a:rPr>
              <a:t>Recalculer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conditionnement</a:t>
            </a:r>
            <a:r>
              <a:rPr lang="en-US" dirty="0">
                <a:solidFill>
                  <a:schemeClr val="tx1"/>
                </a:solidFill>
              </a:rPr>
              <a:t>\n(par </a:t>
            </a:r>
            <a:r>
              <a:rPr lang="en-US" err="1">
                <a:solidFill>
                  <a:schemeClr val="tx1"/>
                </a:solidFill>
              </a:rPr>
              <a:t>colis</a:t>
            </a:r>
            <a:r>
              <a:rPr lang="en-US" dirty="0">
                <a:solidFill>
                  <a:schemeClr val="tx1"/>
                </a:solidFill>
              </a:rPr>
              <a:t>);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endif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br>
              <a:rPr lang="en-US" dirty="0"/>
            </a:br>
            <a:endParaRPr lang="en-US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:</a:t>
            </a:r>
            <a:r>
              <a:rPr lang="en-US" err="1">
                <a:solidFill>
                  <a:schemeClr val="tx1"/>
                </a:solidFill>
              </a:rPr>
              <a:t>Calculer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affranchissement</a:t>
            </a:r>
            <a:r>
              <a:rPr lang="en-US" dirty="0">
                <a:solidFill>
                  <a:schemeClr val="tx1"/>
                </a:solidFill>
              </a:rPr>
              <a:t>\n(</a:t>
            </a:r>
            <a:r>
              <a:rPr lang="en-US" err="1">
                <a:solidFill>
                  <a:schemeClr val="tx1"/>
                </a:solidFill>
              </a:rPr>
              <a:t>poids</a:t>
            </a:r>
            <a:r>
              <a:rPr lang="en-US" dirty="0">
                <a:solidFill>
                  <a:schemeClr val="tx1"/>
                </a:solidFill>
              </a:rPr>
              <a:t> -&gt; </a:t>
            </a:r>
            <a:r>
              <a:rPr lang="en-US" err="1">
                <a:solidFill>
                  <a:schemeClr val="tx1"/>
                </a:solidFill>
              </a:rPr>
              <a:t>tarif</a:t>
            </a:r>
            <a:r>
              <a:rPr lang="en-US" dirty="0">
                <a:solidFill>
                  <a:schemeClr val="tx1"/>
                </a:solidFill>
              </a:rPr>
              <a:t>);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br>
              <a:rPr lang="en-US" dirty="0"/>
            </a:br>
            <a:endParaRPr lang="en-US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if (Tarif trouvé ?) then (Oui)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  :</a:t>
            </a:r>
            <a:r>
              <a:rPr lang="en-US" err="1">
                <a:solidFill>
                  <a:schemeClr val="tx1"/>
                </a:solidFill>
              </a:rPr>
              <a:t>Enregistrer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emballage</a:t>
            </a:r>
            <a:r>
              <a:rPr lang="en-US" dirty="0">
                <a:solidFill>
                  <a:schemeClr val="tx1"/>
                </a:solidFill>
              </a:rPr>
              <a:t>,\</a:t>
            </a:r>
            <a:r>
              <a:rPr lang="en-US" err="1">
                <a:solidFill>
                  <a:schemeClr val="tx1"/>
                </a:solidFill>
              </a:rPr>
              <a:t>npoids</a:t>
            </a:r>
            <a:r>
              <a:rPr lang="en-US" dirty="0">
                <a:solidFill>
                  <a:schemeClr val="tx1"/>
                </a:solidFill>
              </a:rPr>
              <a:t> et </a:t>
            </a:r>
            <a:r>
              <a:rPr lang="en-US" err="1">
                <a:solidFill>
                  <a:schemeClr val="tx1"/>
                </a:solidFill>
              </a:rPr>
              <a:t>affranchissement</a:t>
            </a:r>
            <a:r>
              <a:rPr lang="en-US" dirty="0">
                <a:solidFill>
                  <a:schemeClr val="tx1"/>
                </a:solidFill>
              </a:rPr>
              <a:t>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else (Non)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  :Splitter la </a:t>
            </a:r>
            <a:r>
              <a:rPr lang="en-US" err="1">
                <a:solidFill>
                  <a:schemeClr val="tx1"/>
                </a:solidFill>
              </a:rPr>
              <a:t>commande</a:t>
            </a:r>
            <a:r>
              <a:rPr lang="en-US" dirty="0">
                <a:solidFill>
                  <a:schemeClr val="tx1"/>
                </a:solidFill>
              </a:rPr>
              <a:t>\</a:t>
            </a:r>
            <a:r>
              <a:rPr lang="en-US" err="1">
                <a:solidFill>
                  <a:schemeClr val="tx1"/>
                </a:solidFill>
              </a:rPr>
              <a:t>nen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plusieurs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colis</a:t>
            </a:r>
            <a:r>
              <a:rPr lang="en-US" dirty="0">
                <a:solidFill>
                  <a:schemeClr val="tx1"/>
                </a:solidFill>
              </a:rPr>
              <a:t>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  :</a:t>
            </a:r>
            <a:r>
              <a:rPr lang="en-US" err="1">
                <a:solidFill>
                  <a:schemeClr val="tx1"/>
                </a:solidFill>
              </a:rPr>
              <a:t>Recalculer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conditionnement</a:t>
            </a:r>
            <a:r>
              <a:rPr lang="en-US" dirty="0">
                <a:solidFill>
                  <a:schemeClr val="tx1"/>
                </a:solidFill>
              </a:rPr>
              <a:t>\net </a:t>
            </a:r>
            <a:r>
              <a:rPr lang="en-US" err="1">
                <a:solidFill>
                  <a:schemeClr val="tx1"/>
                </a:solidFill>
              </a:rPr>
              <a:t>affranchissement</a:t>
            </a:r>
            <a:r>
              <a:rPr lang="en-US" dirty="0">
                <a:solidFill>
                  <a:schemeClr val="tx1"/>
                </a:solidFill>
              </a:rPr>
              <a:t>\n(par </a:t>
            </a:r>
            <a:r>
              <a:rPr lang="en-US" err="1">
                <a:solidFill>
                  <a:schemeClr val="tx1"/>
                </a:solidFill>
              </a:rPr>
              <a:t>colis</a:t>
            </a:r>
            <a:r>
              <a:rPr lang="en-US" dirty="0">
                <a:solidFill>
                  <a:schemeClr val="tx1"/>
                </a:solidFill>
              </a:rPr>
              <a:t>);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  :</a:t>
            </a:r>
            <a:r>
              <a:rPr lang="en-US" err="1">
                <a:solidFill>
                  <a:schemeClr val="tx1"/>
                </a:solidFill>
              </a:rPr>
              <a:t>Enregistrer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résultats</a:t>
            </a:r>
            <a:r>
              <a:rPr lang="en-US" dirty="0">
                <a:solidFill>
                  <a:schemeClr val="tx1"/>
                </a:solidFill>
              </a:rPr>
              <a:t>\</a:t>
            </a:r>
            <a:r>
              <a:rPr lang="en-US" err="1">
                <a:solidFill>
                  <a:schemeClr val="tx1"/>
                </a:solidFill>
              </a:rPr>
              <a:t>nmulti-colis</a:t>
            </a:r>
            <a:r>
              <a:rPr lang="en-US" dirty="0">
                <a:solidFill>
                  <a:schemeClr val="tx1"/>
                </a:solidFill>
              </a:rPr>
              <a:t>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  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endif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br>
              <a:rPr lang="en-US" dirty="0"/>
            </a:br>
            <a:endParaRPr lang="en-US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repeat while (</a:t>
            </a:r>
            <a:r>
              <a:rPr lang="en-US" err="1">
                <a:solidFill>
                  <a:schemeClr val="tx1"/>
                </a:solidFill>
              </a:rPr>
              <a:t>Commande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expédiable</a:t>
            </a:r>
            <a:r>
              <a:rPr lang="en-US" dirty="0">
                <a:solidFill>
                  <a:schemeClr val="tx1"/>
                </a:solidFill>
              </a:rPr>
              <a:t> ?) is (Non)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br>
              <a:rPr lang="en-US" dirty="0"/>
            </a:br>
            <a:endParaRPr lang="en-US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:</a:t>
            </a:r>
            <a:r>
              <a:rPr lang="en-US" err="1">
                <a:solidFill>
                  <a:schemeClr val="tx1"/>
                </a:solidFill>
              </a:rPr>
              <a:t>Préparer</a:t>
            </a:r>
            <a:r>
              <a:rPr lang="en-US" dirty="0">
                <a:solidFill>
                  <a:schemeClr val="tx1"/>
                </a:solidFill>
              </a:rPr>
              <a:t> le(s) </a:t>
            </a:r>
            <a:r>
              <a:rPr lang="en-US" err="1">
                <a:solidFill>
                  <a:schemeClr val="tx1"/>
                </a:solidFill>
              </a:rPr>
              <a:t>colis</a:t>
            </a:r>
            <a:r>
              <a:rPr lang="en-US" dirty="0">
                <a:solidFill>
                  <a:schemeClr val="tx1"/>
                </a:solidFill>
              </a:rPr>
              <a:t>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:</a:t>
            </a:r>
            <a:r>
              <a:rPr lang="en-US" err="1">
                <a:solidFill>
                  <a:schemeClr val="tx1"/>
                </a:solidFill>
              </a:rPr>
              <a:t>Déposer</a:t>
            </a:r>
            <a:r>
              <a:rPr lang="en-US" dirty="0">
                <a:solidFill>
                  <a:schemeClr val="tx1"/>
                </a:solidFill>
              </a:rPr>
              <a:t> le(s) </a:t>
            </a:r>
            <a:r>
              <a:rPr lang="en-US" err="1">
                <a:solidFill>
                  <a:schemeClr val="tx1"/>
                </a:solidFill>
              </a:rPr>
              <a:t>colis</a:t>
            </a:r>
            <a:r>
              <a:rPr lang="en-US" dirty="0">
                <a:solidFill>
                  <a:schemeClr val="tx1"/>
                </a:solidFill>
              </a:rPr>
              <a:t> à La Poste;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br>
              <a:rPr lang="en-US" dirty="0"/>
            </a:br>
            <a:endParaRPr lang="en-US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if (</a:t>
            </a:r>
            <a:r>
              <a:rPr lang="en-US" err="1">
                <a:solidFill>
                  <a:schemeClr val="tx1"/>
                </a:solidFill>
              </a:rPr>
              <a:t>Lettre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suivie</a:t>
            </a:r>
            <a:r>
              <a:rPr lang="en-US" dirty="0">
                <a:solidFill>
                  <a:schemeClr val="tx1"/>
                </a:solidFill>
              </a:rPr>
              <a:t> ?) then (Oui)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:</a:t>
            </a:r>
            <a:r>
              <a:rPr lang="en-US" err="1">
                <a:solidFill>
                  <a:schemeClr val="tx1"/>
                </a:solidFill>
              </a:rPr>
              <a:t>Récupérer</a:t>
            </a:r>
            <a:r>
              <a:rPr lang="en-US" dirty="0">
                <a:solidFill>
                  <a:schemeClr val="tx1"/>
                </a:solidFill>
              </a:rPr>
              <a:t> le n° de </a:t>
            </a:r>
            <a:r>
              <a:rPr lang="en-US" err="1">
                <a:solidFill>
                  <a:schemeClr val="tx1"/>
                </a:solidFill>
              </a:rPr>
              <a:t>suivi</a:t>
            </a:r>
            <a:r>
              <a:rPr lang="en-US" dirty="0">
                <a:solidFill>
                  <a:schemeClr val="tx1"/>
                </a:solidFill>
              </a:rPr>
              <a:t>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:</a:t>
            </a:r>
            <a:r>
              <a:rPr lang="en-US" err="1">
                <a:solidFill>
                  <a:schemeClr val="tx1"/>
                </a:solidFill>
              </a:rPr>
              <a:t>Enregistrer</a:t>
            </a:r>
            <a:r>
              <a:rPr lang="en-US" dirty="0">
                <a:solidFill>
                  <a:schemeClr val="tx1"/>
                </a:solidFill>
              </a:rPr>
              <a:t> le n° de </a:t>
            </a:r>
            <a:r>
              <a:rPr lang="en-US" err="1">
                <a:solidFill>
                  <a:schemeClr val="tx1"/>
                </a:solidFill>
              </a:rPr>
              <a:t>suivi</a:t>
            </a:r>
            <a:r>
              <a:rPr lang="en-US" dirty="0">
                <a:solidFill>
                  <a:schemeClr val="tx1"/>
                </a:solidFill>
              </a:rPr>
              <a:t>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endif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:</a:t>
            </a:r>
            <a:r>
              <a:rPr lang="en-US" err="1">
                <a:solidFill>
                  <a:schemeClr val="tx1"/>
                </a:solidFill>
              </a:rPr>
              <a:t>Valider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l’expédition</a:t>
            </a:r>
            <a:r>
              <a:rPr lang="en-US" dirty="0">
                <a:solidFill>
                  <a:schemeClr val="tx1"/>
                </a:solidFill>
              </a:rPr>
              <a:t>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:</a:t>
            </a:r>
            <a:r>
              <a:rPr lang="en-US" err="1">
                <a:solidFill>
                  <a:schemeClr val="tx1"/>
                </a:solidFill>
              </a:rPr>
              <a:t>Historiser</a:t>
            </a:r>
            <a:r>
              <a:rPr lang="en-US" dirty="0">
                <a:solidFill>
                  <a:schemeClr val="tx1"/>
                </a:solidFill>
              </a:rPr>
              <a:t> le </a:t>
            </a:r>
            <a:r>
              <a:rPr lang="en-US" err="1">
                <a:solidFill>
                  <a:schemeClr val="tx1"/>
                </a:solidFill>
              </a:rPr>
              <a:t>mouvement</a:t>
            </a:r>
            <a:r>
              <a:rPr lang="en-US" dirty="0">
                <a:solidFill>
                  <a:schemeClr val="tx1"/>
                </a:solidFill>
              </a:rPr>
              <a:t>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:Mettre à jour </a:t>
            </a:r>
            <a:r>
              <a:rPr lang="en-US" err="1">
                <a:solidFill>
                  <a:schemeClr val="tx1"/>
                </a:solidFill>
              </a:rPr>
              <a:t>statut</a:t>
            </a:r>
            <a:r>
              <a:rPr lang="en-US" dirty="0">
                <a:solidFill>
                  <a:schemeClr val="tx1"/>
                </a:solidFill>
              </a:rPr>
              <a:t>\n(EXPEDIEE);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br>
              <a:rPr lang="en-US" dirty="0"/>
            </a:br>
            <a:endParaRPr lang="en-US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stop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@enduml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br>
              <a:rPr lang="en-US" dirty="0"/>
            </a:br>
            <a:endParaRPr lang="en-US">
              <a:solidFill>
                <a:schemeClr val="tx1"/>
              </a:solidFill>
            </a:endParaRPr>
          </a:p>
          <a:p>
            <a:pPr>
              <a:buNone/>
            </a:pPr>
            <a:endParaRPr lang="en-US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95038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Photo de </a:t>
            </a:r>
            <a:r>
              <a:rPr lang="en-US" dirty="0" err="1"/>
              <a:t>Adonyi</a:t>
            </a:r>
            <a:r>
              <a:rPr lang="en-US" dirty="0"/>
              <a:t> Gábor: https://www.pexels.com/fr-fr/photo/nourriture-aliments-raisins-ecrous-8815501/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33676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@startuml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title DIGICHEESE — Diagramme de classes (gestion des colis — Access 2000)</a:t>
            </a:r>
            <a:endParaRPr lang="fr-FR"/>
          </a:p>
          <a:p>
            <a:pPr>
              <a:buNone/>
            </a:pP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skinparam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style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strictuml</a:t>
            </a:r>
            <a:endParaRPr lang="fr-FR" err="1"/>
          </a:p>
          <a:p>
            <a:pPr>
              <a:buNone/>
            </a:pP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skinparam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classAttributeIconSize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0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'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Énumérations</a:t>
            </a:r>
            <a:endParaRPr lang="fr-FR" err="1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</a:t>
            </a:r>
            <a:endParaRPr lang="fr-FR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enum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{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EN_COURS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EN_ATTENTE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EXPEDIEE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}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enum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ModeExpedition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{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STANDARD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LETTRE_SUIVIE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}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 Classes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coeur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métier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class Client {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idClient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int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+nom: string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prenom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string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codePostal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string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ville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string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+adresse1: string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+adresse2: string [</a:t>
            </a:r>
            <a:r>
              <a:rPr lang="en-US" dirty="0">
                <a:solidFill>
                  <a:srgbClr val="CE9178"/>
                </a:solidFill>
                <a:highlight>
                  <a:srgbClr val="1F1F1F"/>
                </a:highlight>
              </a:rPr>
              <a:t>0..1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]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+email: string [</a:t>
            </a:r>
            <a:r>
              <a:rPr lang="en-US" dirty="0">
                <a:solidFill>
                  <a:srgbClr val="CE9178"/>
                </a:solidFill>
                <a:highlight>
                  <a:srgbClr val="1F1F1F"/>
                </a:highlight>
              </a:rPr>
              <a:t>0..1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]</a:t>
            </a:r>
            <a:endParaRPr lang="fr-FR" dirty="0"/>
          </a:p>
          <a:p>
            <a:pPr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majCoordonnees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(): void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}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class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{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int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dateCreation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Date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StatutCommande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commentaire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String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modeExpedition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ModeExpedition</a:t>
            </a:r>
            <a:endParaRPr lang="fr-FR" dirty="0" err="1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ajouterLigne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(goodie: Goodie,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quantite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int): void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changerStatut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nouveauStatut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): void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splitterEnColis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(): void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}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class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{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idLigne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int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quantite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int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commentaire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String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calculerPoidsLigne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(): decimal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}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class Colis {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int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decimal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decimal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numeroSuivi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String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calculerPoidsTotal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(): decimal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enregistrerSuivi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(tracking: String): void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}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class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MouvementCommande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{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idMouvement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int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dateMouvement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DateTime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StatutCommande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commentaire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String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}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Référentiels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class Goodie {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idGoodie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int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libelle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String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poidsUnitaire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decimal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}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class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{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int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libelle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String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decimal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poidsMax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decimal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poidsMin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decimal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estCompatible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poidsContenu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decimal):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boolean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}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class GrilleTarifaire {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annee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int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dateMAJ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Date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trouverTarif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decimal): decimal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}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class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TrancheTarif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{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idTranche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int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poidsMin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decimal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poidsMax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decimal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decimal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contient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decimal):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boolean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}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 Associations &amp;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cardinalités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Client "1" -- "0..*"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passe &gt;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"1" o-- "1..*"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contient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&gt;</a:t>
            </a:r>
            <a:endParaRPr lang="fr-FR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"1" --&gt; "1" Goodie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concerne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&gt;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"1" o-- "1..*" Colis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découpée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&gt;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Colis "1" --&gt; "1"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utilise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&gt;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"1" o-- "0..*"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MouvementCommande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historise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&gt;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GrilleTarifaire "1" o-- "1..*"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TrancheTarif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définit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&gt;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Colis ..&gt; GrilleTarifaire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calculeTarif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@enduml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65460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B2A7F-9739-F41B-5F87-630E1F9F0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E09990C-B57D-FBF0-99B2-5204D45C3C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5B2A7F8-5C2B-32F3-5333-71FED0B773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Photo de </a:t>
            </a:r>
            <a:r>
              <a:rPr lang="en-US" dirty="0" err="1"/>
              <a:t>Adonyi</a:t>
            </a:r>
            <a:r>
              <a:rPr lang="en-US" dirty="0"/>
              <a:t> Gábor: https://www.pexels.com/fr-fr/photo/nourriture-aliments-raisins-ecrous-8815501/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42471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fr-FR" dirty="0"/>
              <a:t>Écrans </a:t>
            </a:r>
          </a:p>
          <a:p>
            <a:pPr marL="285750" indent="-285750">
              <a:buChar char="•"/>
            </a:pPr>
            <a:r>
              <a:rPr lang="en-US" b="1"/>
              <a:t>E01</a:t>
            </a:r>
            <a:r>
              <a:rPr lang="en-US"/>
              <a:t> Login</a:t>
            </a:r>
            <a:endParaRPr lang="fr-FR"/>
          </a:p>
          <a:p>
            <a:pPr marL="285750" indent="-285750">
              <a:buChar char="•"/>
            </a:pPr>
            <a:r>
              <a:rPr lang="en-US" b="1" dirty="0"/>
              <a:t>E02</a:t>
            </a:r>
            <a:r>
              <a:rPr lang="en-US" dirty="0"/>
              <a:t> Dashboard</a:t>
            </a:r>
            <a:endParaRPr lang="fr-FR" dirty="0"/>
          </a:p>
          <a:p>
            <a:pPr marL="285750" indent="-285750">
              <a:buChar char="•"/>
            </a:pPr>
            <a:r>
              <a:rPr lang="en-US" b="1" dirty="0"/>
              <a:t>E03</a:t>
            </a:r>
            <a:r>
              <a:rPr lang="en-US" dirty="0"/>
              <a:t> Recherche client/</a:t>
            </a:r>
            <a:r>
              <a:rPr lang="en-US" dirty="0" err="1"/>
              <a:t>collecteur</a:t>
            </a:r>
            <a:endParaRPr lang="fr-FR" dirty="0" err="1"/>
          </a:p>
          <a:p>
            <a:pPr marL="285750" indent="-285750">
              <a:buChar char="•"/>
            </a:pPr>
            <a:r>
              <a:rPr lang="en-US" b="1" dirty="0"/>
              <a:t>E04</a:t>
            </a:r>
            <a:r>
              <a:rPr lang="en-US" dirty="0"/>
              <a:t> Dossier client (points + </a:t>
            </a:r>
            <a:r>
              <a:rPr lang="en-US" dirty="0" err="1"/>
              <a:t>historique</a:t>
            </a:r>
            <a:r>
              <a:rPr lang="en-US" dirty="0"/>
              <a:t>)</a:t>
            </a:r>
            <a:endParaRPr lang="fr-FR" dirty="0"/>
          </a:p>
          <a:p>
            <a:pPr marL="285750" indent="-285750">
              <a:buChar char="•"/>
            </a:pPr>
            <a:r>
              <a:rPr lang="en-US" b="1" dirty="0"/>
              <a:t>E05</a:t>
            </a:r>
            <a:r>
              <a:rPr lang="en-US" dirty="0"/>
              <a:t> </a:t>
            </a:r>
            <a:r>
              <a:rPr lang="en-US" dirty="0" err="1"/>
              <a:t>Création</a:t>
            </a:r>
            <a:r>
              <a:rPr lang="en-US" dirty="0"/>
              <a:t> </a:t>
            </a:r>
            <a:r>
              <a:rPr lang="en-US" dirty="0" err="1"/>
              <a:t>colis</a:t>
            </a:r>
            <a:r>
              <a:rPr lang="en-US" dirty="0"/>
              <a:t> (</a:t>
            </a:r>
            <a:r>
              <a:rPr lang="en-US" dirty="0" err="1"/>
              <a:t>contenu</a:t>
            </a:r>
            <a:r>
              <a:rPr lang="en-US" dirty="0"/>
              <a:t>/goodies)</a:t>
            </a:r>
            <a:endParaRPr lang="fr-FR" dirty="0"/>
          </a:p>
          <a:p>
            <a:pPr marL="285750" indent="-285750">
              <a:buChar char="•"/>
            </a:pPr>
            <a:r>
              <a:rPr lang="en-US" b="1" dirty="0"/>
              <a:t>E06</a:t>
            </a:r>
            <a:r>
              <a:rPr lang="en-US" dirty="0"/>
              <a:t> Validation stock + </a:t>
            </a:r>
            <a:r>
              <a:rPr lang="en-US" dirty="0" err="1"/>
              <a:t>réservation</a:t>
            </a:r>
            <a:endParaRPr lang="fr-FR" dirty="0" err="1"/>
          </a:p>
          <a:p>
            <a:pPr marL="285750" indent="-285750">
              <a:buChar char="•"/>
            </a:pPr>
            <a:r>
              <a:rPr lang="en-US" b="1" dirty="0"/>
              <a:t>E07</a:t>
            </a:r>
            <a:r>
              <a:rPr lang="en-US" dirty="0"/>
              <a:t> </a:t>
            </a:r>
            <a:r>
              <a:rPr lang="en-US" dirty="0" err="1"/>
              <a:t>Saisie</a:t>
            </a:r>
            <a:r>
              <a:rPr lang="en-US" dirty="0"/>
              <a:t> </a:t>
            </a:r>
            <a:r>
              <a:rPr lang="en-US" dirty="0" err="1"/>
              <a:t>expédition</a:t>
            </a:r>
            <a:r>
              <a:rPr lang="en-US" dirty="0"/>
              <a:t> (</a:t>
            </a:r>
            <a:r>
              <a:rPr lang="en-US" dirty="0" err="1"/>
              <a:t>adresse</a:t>
            </a:r>
            <a:r>
              <a:rPr lang="en-US" dirty="0"/>
              <a:t>/options)</a:t>
            </a:r>
            <a:endParaRPr lang="fr-FR" dirty="0"/>
          </a:p>
          <a:p>
            <a:pPr marL="285750" indent="-285750">
              <a:buChar char="•"/>
            </a:pPr>
            <a:r>
              <a:rPr lang="en-US" b="1" dirty="0"/>
              <a:t>E08</a:t>
            </a:r>
            <a:r>
              <a:rPr lang="en-US" dirty="0"/>
              <a:t> </a:t>
            </a:r>
            <a:r>
              <a:rPr lang="en-US" dirty="0" err="1"/>
              <a:t>Récapitulatif</a:t>
            </a:r>
            <a:r>
              <a:rPr lang="en-US" dirty="0"/>
              <a:t> + validation</a:t>
            </a:r>
            <a:endParaRPr lang="fr-FR" dirty="0"/>
          </a:p>
          <a:p>
            <a:pPr marL="285750" indent="-285750">
              <a:buChar char="•"/>
            </a:pPr>
            <a:r>
              <a:rPr lang="en-US" b="1" dirty="0"/>
              <a:t>E09</a:t>
            </a:r>
            <a:r>
              <a:rPr lang="en-US" dirty="0"/>
              <a:t> </a:t>
            </a:r>
            <a:r>
              <a:rPr lang="en-US" dirty="0" err="1"/>
              <a:t>Étiquette</a:t>
            </a:r>
            <a:r>
              <a:rPr lang="en-US" dirty="0"/>
              <a:t> + tracking</a:t>
            </a:r>
            <a:endParaRPr lang="fr-FR" dirty="0"/>
          </a:p>
          <a:p>
            <a:pPr marL="285750" indent="-285750">
              <a:buChar char="•"/>
            </a:pPr>
            <a:r>
              <a:rPr lang="en-US" b="1" dirty="0"/>
              <a:t>E10</a:t>
            </a:r>
            <a:r>
              <a:rPr lang="en-US" dirty="0"/>
              <a:t> </a:t>
            </a:r>
            <a:r>
              <a:rPr lang="en-US" dirty="0" err="1"/>
              <a:t>Suivi</a:t>
            </a:r>
            <a:r>
              <a:rPr lang="en-US" dirty="0"/>
              <a:t> &amp; </a:t>
            </a:r>
            <a:r>
              <a:rPr lang="en-US" dirty="0" err="1"/>
              <a:t>clôture</a:t>
            </a:r>
            <a:endParaRPr lang="fr-FR" dirty="0" err="1"/>
          </a:p>
          <a:p>
            <a:pPr>
              <a:buNone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4484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ECF0B-9FBF-1908-8435-B59676798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7A11FD1-7B9E-921F-870F-702BAFAF4C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C88080D-930D-5F63-1DF2-C51129AF32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/>
            <a:r>
              <a:rPr lang="fr-FR" dirty="0"/>
              <a:t>Titre &amp; mission</a:t>
            </a:r>
          </a:p>
          <a:p>
            <a:pPr marL="171450" indent="-171450"/>
            <a:r>
              <a:rPr lang="fr-FR" dirty="0"/>
              <a:t>Plan &amp; périmètre</a:t>
            </a:r>
          </a:p>
          <a:p>
            <a:pPr marL="171450" indent="-171450"/>
            <a:r>
              <a:rPr lang="fr-FR" dirty="0"/>
              <a:t>Contexte métier</a:t>
            </a:r>
          </a:p>
          <a:p>
            <a:pPr marL="171450" indent="-171450"/>
            <a:r>
              <a:rPr lang="fr-FR" dirty="0"/>
              <a:t>Q1 — Acteurs &amp; rôles</a:t>
            </a:r>
          </a:p>
          <a:p>
            <a:pPr marL="171450" indent="-171450"/>
            <a:r>
              <a:rPr lang="fr-FR" dirty="0"/>
              <a:t>Q2 — Architecture globale</a:t>
            </a:r>
          </a:p>
          <a:p>
            <a:pPr marL="171450" indent="-171450"/>
            <a:r>
              <a:rPr lang="fr-FR" dirty="0"/>
              <a:t>Q3 — Use Cases (exploitation)</a:t>
            </a:r>
          </a:p>
          <a:p>
            <a:pPr marL="171450" indent="-171450"/>
            <a:r>
              <a:rPr lang="fr-FR" dirty="0"/>
              <a:t>Q3 — Use Cases (administration &amp; pilotage)</a:t>
            </a:r>
          </a:p>
          <a:p>
            <a:pPr marL="171450" indent="-171450"/>
            <a:r>
              <a:rPr lang="fr-FR" dirty="0"/>
              <a:t>Q4 — Scénario de gestion des colis (texte)</a:t>
            </a:r>
          </a:p>
          <a:p>
            <a:pPr marL="171450" indent="-171450"/>
            <a:r>
              <a:rPr lang="fr-FR" dirty="0"/>
              <a:t>Q4 — Diagrammes de séquence &amp; d’activité</a:t>
            </a:r>
          </a:p>
          <a:p>
            <a:pPr marL="171450" indent="-171450"/>
            <a:r>
              <a:rPr lang="fr-FR" dirty="0"/>
              <a:t>Q5 — Diagramme de classes</a:t>
            </a:r>
          </a:p>
          <a:p>
            <a:pPr marL="171450" indent="-171450"/>
            <a:r>
              <a:rPr lang="fr-FR" dirty="0"/>
              <a:t>(Bonus) — Maquette &amp; cinématique future (non </a:t>
            </a:r>
            <a:r>
              <a:rPr lang="fr-FR" dirty="0" err="1"/>
              <a:t>realisé</a:t>
            </a:r>
            <a:r>
              <a:rPr lang="fr-FR" dirty="0"/>
              <a:t>)</a:t>
            </a:r>
          </a:p>
          <a:p>
            <a:pPr>
              <a:buNone/>
            </a:pPr>
            <a:endParaRPr lang="fr-FR"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7205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Photo de Polina </a:t>
            </a:r>
            <a:r>
              <a:rPr lang="en-US" dirty="0" err="1"/>
              <a:t>Tankilevitch</a:t>
            </a:r>
            <a:r>
              <a:rPr lang="en-US" dirty="0"/>
              <a:t>: https://www.pexels.com/fr-fr/photo/nourriture-aliments-dejeuner-petit-dejeuner-4109950/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09161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C83DE-07ED-057C-8C26-FFBD36342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B4A18F5-0C70-2B06-9386-DF946648FE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E2DA3DF-EF1F-57A5-FF1D-0FA5F93A0B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fr-FR" dirty="0"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5266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F1BFF-F52A-D6D7-4A4E-10A40CF91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4E2F1EE-A795-B824-BB4C-78A410B8DE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498758D-96E7-44E5-971E-94CDCD8ACE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fr-FR"/>
              <a:t>) Contexte / Casus belli (pourquoi on est missionnés)</a:t>
            </a:r>
          </a:p>
          <a:p>
            <a:pPr marL="285750" indent="-285750">
              <a:buChar char="•"/>
            </a:pPr>
            <a:r>
              <a:rPr lang="en-US" b="1"/>
              <a:t>Application </a:t>
            </a:r>
            <a:r>
              <a:rPr lang="en-US" b="1" err="1"/>
              <a:t>historique</a:t>
            </a:r>
            <a:r>
              <a:rPr lang="en-US" b="1"/>
              <a:t> sous Microsoft Access Office 2000</a:t>
            </a:r>
            <a:r>
              <a:rPr lang="en-US"/>
              <a:t> (≈ 20 </a:t>
            </a:r>
            <a:r>
              <a:rPr lang="en-US" err="1"/>
              <a:t>ans</a:t>
            </a:r>
            <a:r>
              <a:rPr lang="en-US"/>
              <a:t>) : solution </a:t>
            </a:r>
            <a:r>
              <a:rPr lang="en-US" b="1"/>
              <a:t>hors </a:t>
            </a:r>
            <a:r>
              <a:rPr lang="en-US" b="1" err="1"/>
              <a:t>d’âge</a:t>
            </a:r>
            <a:r>
              <a:rPr lang="en-US"/>
              <a:t> et </a:t>
            </a:r>
            <a:r>
              <a:rPr lang="en-US" b="1"/>
              <a:t>difficile à </a:t>
            </a:r>
            <a:r>
              <a:rPr lang="en-US" b="1" err="1"/>
              <a:t>maintenir</a:t>
            </a:r>
            <a:r>
              <a:rPr lang="en-US"/>
              <a:t>.</a:t>
            </a:r>
            <a:endParaRPr lang="fr-FR"/>
          </a:p>
          <a:p>
            <a:pPr marL="285750" indent="-285750">
              <a:buChar char="•"/>
            </a:pPr>
            <a:r>
              <a:rPr lang="en-US" b="1" err="1"/>
              <a:t>Instabilité</a:t>
            </a:r>
            <a:r>
              <a:rPr lang="en-US" b="1"/>
              <a:t> et bugs </a:t>
            </a:r>
            <a:r>
              <a:rPr lang="en-US" b="1" err="1"/>
              <a:t>réguliers</a:t>
            </a:r>
            <a:r>
              <a:rPr lang="en-US"/>
              <a:t>, avec un </a:t>
            </a:r>
            <a:r>
              <a:rPr lang="en-US" b="1"/>
              <a:t>support </a:t>
            </a:r>
            <a:r>
              <a:rPr lang="en-US" b="1" err="1"/>
              <a:t>éditeur</a:t>
            </a:r>
            <a:r>
              <a:rPr lang="en-US" b="1"/>
              <a:t> non </a:t>
            </a:r>
            <a:r>
              <a:rPr lang="en-US" b="1" err="1"/>
              <a:t>assuré</a:t>
            </a:r>
            <a:r>
              <a:rPr lang="en-US"/>
              <a:t> et des </a:t>
            </a:r>
            <a:r>
              <a:rPr lang="en-US" b="1" err="1"/>
              <a:t>problèmes</a:t>
            </a:r>
            <a:r>
              <a:rPr lang="en-US" b="1"/>
              <a:t> de </a:t>
            </a:r>
            <a:r>
              <a:rPr lang="en-US" b="1" err="1"/>
              <a:t>compatibilité</a:t>
            </a:r>
            <a:r>
              <a:rPr lang="en-US" b="1"/>
              <a:t> OS</a:t>
            </a:r>
            <a:r>
              <a:rPr lang="en-US"/>
              <a:t> (application </a:t>
            </a:r>
            <a:r>
              <a:rPr lang="en-US" err="1"/>
              <a:t>devenue</a:t>
            </a:r>
            <a:r>
              <a:rPr lang="en-US"/>
              <a:t> peu exploitable sur des </a:t>
            </a:r>
            <a:r>
              <a:rPr lang="en-US" err="1"/>
              <a:t>environnements</a:t>
            </a:r>
            <a:r>
              <a:rPr lang="en-US"/>
              <a:t> </a:t>
            </a:r>
            <a:r>
              <a:rPr lang="en-US" err="1"/>
              <a:t>récents</a:t>
            </a:r>
            <a:r>
              <a:rPr lang="en-US"/>
              <a:t>).</a:t>
            </a:r>
            <a:endParaRPr lang="fr-FR"/>
          </a:p>
          <a:p>
            <a:pPr marL="285750" indent="-285750">
              <a:buChar char="•"/>
            </a:pPr>
            <a:r>
              <a:rPr lang="en-US" b="1"/>
              <a:t>Client </a:t>
            </a:r>
            <a:r>
              <a:rPr lang="en-US" b="1" err="1"/>
              <a:t>lourd</a:t>
            </a:r>
            <a:r>
              <a:rPr lang="en-US" b="1"/>
              <a:t> peu performant</a:t>
            </a:r>
            <a:r>
              <a:rPr lang="en-US"/>
              <a:t> vs technologies </a:t>
            </a:r>
            <a:r>
              <a:rPr lang="en-US" err="1"/>
              <a:t>actuelles</a:t>
            </a:r>
            <a:r>
              <a:rPr lang="en-US"/>
              <a:t>.</a:t>
            </a:r>
            <a:endParaRPr lang="fr-FR"/>
          </a:p>
          <a:p>
            <a:pPr marL="285750" indent="-285750">
              <a:buChar char="•"/>
            </a:pPr>
            <a:r>
              <a:rPr lang="en-US" b="1"/>
              <a:t>Interface </a:t>
            </a:r>
            <a:r>
              <a:rPr lang="en-US" b="1" err="1"/>
              <a:t>rigide</a:t>
            </a:r>
            <a:r>
              <a:rPr lang="en-US" b="1"/>
              <a:t> et </a:t>
            </a:r>
            <a:r>
              <a:rPr lang="en-US" b="1" err="1"/>
              <a:t>dépassée</a:t>
            </a:r>
            <a:r>
              <a:rPr lang="en-US"/>
              <a:t> → </a:t>
            </a:r>
            <a:r>
              <a:rPr lang="en-US" err="1"/>
              <a:t>besoin</a:t>
            </a:r>
            <a:r>
              <a:rPr lang="en-US"/>
              <a:t> de revoir </a:t>
            </a:r>
            <a:r>
              <a:rPr lang="en-US" b="1"/>
              <a:t>design / </a:t>
            </a:r>
            <a:r>
              <a:rPr lang="en-US" b="1" err="1"/>
              <a:t>ergonomie</a:t>
            </a:r>
            <a:r>
              <a:rPr lang="en-US"/>
              <a:t>.</a:t>
            </a:r>
            <a:endParaRPr lang="fr-FR"/>
          </a:p>
          <a:p>
            <a:pPr marL="285750" indent="-285750">
              <a:buChar char="•"/>
            </a:pPr>
            <a:r>
              <a:rPr lang="en-US" b="1"/>
              <a:t>Maintenance et </a:t>
            </a:r>
            <a:r>
              <a:rPr lang="en-US" b="1" err="1"/>
              <a:t>évolutivité</a:t>
            </a:r>
            <a:r>
              <a:rPr lang="en-US" b="1"/>
              <a:t> très </a:t>
            </a:r>
            <a:r>
              <a:rPr lang="en-US" b="1" err="1"/>
              <a:t>limitées</a:t>
            </a:r>
            <a:r>
              <a:rPr lang="en-US"/>
              <a:t> : accumulation de “</a:t>
            </a:r>
            <a:r>
              <a:rPr lang="en-US" err="1"/>
              <a:t>verrous</a:t>
            </a:r>
            <a:r>
              <a:rPr lang="en-US"/>
              <a:t>” au fil du temps + </a:t>
            </a:r>
            <a:r>
              <a:rPr lang="en-US" err="1"/>
              <a:t>compétences</a:t>
            </a:r>
            <a:r>
              <a:rPr lang="en-US"/>
              <a:t> </a:t>
            </a:r>
            <a:r>
              <a:rPr lang="en-US" err="1"/>
              <a:t>disponibles</a:t>
            </a:r>
            <a:r>
              <a:rPr lang="en-US"/>
              <a:t> </a:t>
            </a:r>
            <a:r>
              <a:rPr lang="en-US" err="1"/>
              <a:t>limitées</a:t>
            </a:r>
            <a:r>
              <a:rPr lang="en-US"/>
              <a:t>.</a:t>
            </a:r>
            <a:endParaRPr lang="fr-FR"/>
          </a:p>
          <a:p>
            <a:pPr indent="0">
              <a:buNone/>
            </a:pPr>
            <a:r>
              <a:rPr lang="en-US"/>
              <a:t>Message </a:t>
            </a:r>
            <a:r>
              <a:rPr lang="en-US" err="1"/>
              <a:t>clé</a:t>
            </a:r>
            <a:r>
              <a:rPr lang="en-US"/>
              <a:t> (audit) : le SI </a:t>
            </a:r>
            <a:r>
              <a:rPr lang="en-US" err="1"/>
              <a:t>actuel</a:t>
            </a:r>
            <a:r>
              <a:rPr lang="en-US"/>
              <a:t> est </a:t>
            </a:r>
            <a:r>
              <a:rPr lang="en-US" b="1"/>
              <a:t>à </a:t>
            </a:r>
            <a:r>
              <a:rPr lang="en-US" b="1" err="1"/>
              <a:t>risque</a:t>
            </a:r>
            <a:r>
              <a:rPr lang="en-US"/>
              <a:t> (</a:t>
            </a:r>
            <a:r>
              <a:rPr lang="en-US" err="1"/>
              <a:t>pérennité</a:t>
            </a:r>
            <a:r>
              <a:rPr lang="en-US"/>
              <a:t> / maintenance / UX), </a:t>
            </a:r>
            <a:r>
              <a:rPr lang="en-US" err="1"/>
              <a:t>ce</a:t>
            </a:r>
            <a:r>
              <a:rPr lang="en-US"/>
              <a:t> qui </a:t>
            </a:r>
            <a:r>
              <a:rPr lang="en-US" err="1"/>
              <a:t>justifie</a:t>
            </a:r>
            <a:r>
              <a:rPr lang="en-US"/>
              <a:t> </a:t>
            </a:r>
            <a:r>
              <a:rPr lang="en-US" err="1"/>
              <a:t>une</a:t>
            </a:r>
            <a:r>
              <a:rPr lang="en-US"/>
              <a:t> </a:t>
            </a:r>
            <a:r>
              <a:rPr lang="en-US" b="1" err="1"/>
              <a:t>refonte</a:t>
            </a:r>
            <a:r>
              <a:rPr lang="en-US"/>
              <a:t>.</a:t>
            </a:r>
            <a:endParaRPr lang="fr-FR"/>
          </a:p>
          <a:p>
            <a:pPr>
              <a:buNone/>
            </a:pPr>
            <a:br>
              <a:rPr lang="en-US"/>
            </a:br>
            <a:endParaRPr lang="en-US"/>
          </a:p>
          <a:p>
            <a:pPr>
              <a:buNone/>
            </a:pPr>
            <a:r>
              <a:rPr lang="fr-FR"/>
              <a:t>2) Contraintes métier structurantes (</a:t>
            </a:r>
            <a:r>
              <a:rPr lang="fr-FR" err="1"/>
              <a:t>facts</a:t>
            </a:r>
            <a:r>
              <a:rPr lang="fr-FR"/>
              <a:t>)</a:t>
            </a:r>
          </a:p>
          <a:p>
            <a:pPr marL="285750" indent="-285750">
              <a:buChar char="•"/>
            </a:pPr>
            <a:r>
              <a:rPr lang="en-US"/>
              <a:t>Les envois de </a:t>
            </a:r>
            <a:r>
              <a:rPr lang="en-US" err="1"/>
              <a:t>colis</a:t>
            </a:r>
            <a:r>
              <a:rPr lang="en-US"/>
              <a:t> aux clients </a:t>
            </a:r>
            <a:r>
              <a:rPr lang="en-US" err="1"/>
              <a:t>sont</a:t>
            </a:r>
            <a:r>
              <a:rPr lang="en-US"/>
              <a:t> </a:t>
            </a:r>
            <a:r>
              <a:rPr lang="en-US" err="1"/>
              <a:t>assurés</a:t>
            </a:r>
            <a:r>
              <a:rPr lang="en-US"/>
              <a:t> </a:t>
            </a:r>
            <a:r>
              <a:rPr lang="en-US" b="1" err="1"/>
              <a:t>uniquement</a:t>
            </a:r>
            <a:r>
              <a:rPr lang="en-US" b="1"/>
              <a:t> via La Poste</a:t>
            </a:r>
            <a:r>
              <a:rPr lang="en-US"/>
              <a:t>.</a:t>
            </a:r>
            <a:endParaRPr lang="fr-FR"/>
          </a:p>
          <a:p>
            <a:pPr marL="285750" indent="-285750">
              <a:buChar char="•"/>
            </a:pPr>
            <a:r>
              <a:rPr lang="en-US"/>
              <a:t>Le </a:t>
            </a:r>
            <a:r>
              <a:rPr lang="en-US" err="1"/>
              <a:t>système</a:t>
            </a:r>
            <a:r>
              <a:rPr lang="en-US"/>
              <a:t> propose </a:t>
            </a:r>
            <a:r>
              <a:rPr lang="en-US" err="1"/>
              <a:t>une</a:t>
            </a:r>
            <a:r>
              <a:rPr lang="en-US"/>
              <a:t> </a:t>
            </a:r>
            <a:r>
              <a:rPr lang="en-US" b="1" err="1"/>
              <a:t>liste</a:t>
            </a:r>
            <a:r>
              <a:rPr lang="en-US" b="1"/>
              <a:t> </a:t>
            </a:r>
            <a:r>
              <a:rPr lang="en-US" b="1" err="1"/>
              <a:t>d’emballages</a:t>
            </a:r>
            <a:r>
              <a:rPr lang="en-US" b="1"/>
              <a:t> (modifiable)</a:t>
            </a:r>
            <a:r>
              <a:rPr lang="en-US"/>
              <a:t> et </a:t>
            </a:r>
            <a:r>
              <a:rPr lang="en-US" err="1"/>
              <a:t>calcule</a:t>
            </a:r>
            <a:r>
              <a:rPr lang="en-US"/>
              <a:t> </a:t>
            </a:r>
            <a:r>
              <a:rPr lang="en-US" err="1"/>
              <a:t>l’</a:t>
            </a:r>
            <a:r>
              <a:rPr lang="en-US" b="1" err="1"/>
              <a:t>affranchissement</a:t>
            </a:r>
            <a:r>
              <a:rPr lang="en-US"/>
              <a:t> à </a:t>
            </a:r>
            <a:r>
              <a:rPr lang="en-US" err="1"/>
              <a:t>partir</a:t>
            </a:r>
            <a:r>
              <a:rPr lang="en-US"/>
              <a:t> du </a:t>
            </a:r>
            <a:r>
              <a:rPr lang="en-US" b="1" err="1"/>
              <a:t>poids</a:t>
            </a:r>
            <a:r>
              <a:rPr lang="en-US" b="1"/>
              <a:t> total</a:t>
            </a:r>
            <a:r>
              <a:rPr lang="en-US"/>
              <a:t> </a:t>
            </a:r>
            <a:r>
              <a:rPr lang="en-US" i="1"/>
              <a:t>(</a:t>
            </a:r>
            <a:r>
              <a:rPr lang="en-US" i="1" err="1"/>
              <a:t>emballage</a:t>
            </a:r>
            <a:r>
              <a:rPr lang="en-US" i="1"/>
              <a:t> + article(s))</a:t>
            </a:r>
            <a:r>
              <a:rPr lang="en-US"/>
              <a:t>.</a:t>
            </a:r>
            <a:endParaRPr lang="fr-FR"/>
          </a:p>
          <a:p>
            <a:pPr indent="0">
              <a:buNone/>
            </a:pPr>
            <a:br>
              <a:rPr lang="en-US"/>
            </a:br>
            <a:endParaRPr lang="en-US"/>
          </a:p>
          <a:p>
            <a:pPr>
              <a:buNone/>
            </a:pPr>
            <a:r>
              <a:rPr lang="fr-FR"/>
              <a:t>3) Périmètre fonctionnel observé (ce que fait l’application aujourd’hui)</a:t>
            </a:r>
          </a:p>
          <a:p>
            <a:pPr marL="285750" indent="-285750">
              <a:buChar char="•"/>
            </a:pPr>
            <a:r>
              <a:rPr lang="en-US" b="1"/>
              <a:t>Gestion des </a:t>
            </a:r>
            <a:r>
              <a:rPr lang="en-US" b="1" err="1"/>
              <a:t>colis</a:t>
            </a:r>
            <a:r>
              <a:rPr lang="en-US"/>
              <a:t> : clients, </a:t>
            </a:r>
            <a:r>
              <a:rPr lang="en-US" err="1"/>
              <a:t>commandes</a:t>
            </a:r>
            <a:r>
              <a:rPr lang="en-US"/>
              <a:t>, </a:t>
            </a:r>
            <a:r>
              <a:rPr lang="en-US" err="1"/>
              <a:t>conditionnement</a:t>
            </a:r>
            <a:r>
              <a:rPr lang="en-US"/>
              <a:t>, </a:t>
            </a:r>
            <a:r>
              <a:rPr lang="en-US" err="1"/>
              <a:t>affranchissement</a:t>
            </a:r>
            <a:r>
              <a:rPr lang="en-US"/>
              <a:t>, </a:t>
            </a:r>
            <a:r>
              <a:rPr lang="en-US" err="1"/>
              <a:t>expédition</a:t>
            </a:r>
            <a:r>
              <a:rPr lang="en-US"/>
              <a:t>, </a:t>
            </a:r>
            <a:r>
              <a:rPr lang="en-US" err="1"/>
              <a:t>historisation</a:t>
            </a:r>
            <a:r>
              <a:rPr lang="en-US"/>
              <a:t> des </a:t>
            </a:r>
            <a:r>
              <a:rPr lang="en-US" err="1"/>
              <a:t>mouvements</a:t>
            </a:r>
            <a:r>
              <a:rPr lang="en-US"/>
              <a:t>.</a:t>
            </a:r>
            <a:endParaRPr lang="fr-FR"/>
          </a:p>
          <a:p>
            <a:pPr marL="285750" indent="-285750">
              <a:buChar char="•"/>
            </a:pPr>
            <a:r>
              <a:rPr lang="en-US" b="1"/>
              <a:t>Gestion des stocks &amp; </a:t>
            </a:r>
            <a:r>
              <a:rPr lang="en-US" b="1" err="1"/>
              <a:t>inventaires</a:t>
            </a:r>
            <a:r>
              <a:rPr lang="en-US"/>
              <a:t> des goodies (</a:t>
            </a:r>
            <a:r>
              <a:rPr lang="en-US" err="1"/>
              <a:t>rôle</a:t>
            </a:r>
            <a:r>
              <a:rPr lang="en-US"/>
              <a:t> “</a:t>
            </a:r>
            <a:r>
              <a:rPr lang="en-US" err="1"/>
              <a:t>opérateur</a:t>
            </a:r>
            <a:r>
              <a:rPr lang="en-US"/>
              <a:t> stock”).</a:t>
            </a:r>
            <a:endParaRPr lang="fr-FR"/>
          </a:p>
          <a:p>
            <a:pPr marL="285750" indent="-285750">
              <a:buChar char="•"/>
            </a:pPr>
            <a:r>
              <a:rPr lang="en-US" b="1"/>
              <a:t>Administration / </a:t>
            </a:r>
            <a:r>
              <a:rPr lang="en-US" b="1" err="1"/>
              <a:t>paramétrage</a:t>
            </a:r>
            <a:r>
              <a:rPr lang="en-US"/>
              <a:t> : </a:t>
            </a:r>
            <a:r>
              <a:rPr lang="en-US" err="1"/>
              <a:t>référentiels</a:t>
            </a:r>
            <a:r>
              <a:rPr lang="en-US"/>
              <a:t> (</a:t>
            </a:r>
            <a:r>
              <a:rPr lang="en-US" err="1"/>
              <a:t>emballages</a:t>
            </a:r>
            <a:r>
              <a:rPr lang="en-US"/>
              <a:t>, </a:t>
            </a:r>
            <a:r>
              <a:rPr lang="en-US" err="1"/>
              <a:t>poids</a:t>
            </a:r>
            <a:r>
              <a:rPr lang="en-US"/>
              <a:t> articles, </a:t>
            </a:r>
            <a:r>
              <a:rPr lang="en-US" err="1"/>
              <a:t>règles</a:t>
            </a:r>
            <a:r>
              <a:rPr lang="en-US"/>
              <a:t>/</a:t>
            </a:r>
            <a:r>
              <a:rPr lang="en-US" err="1"/>
              <a:t>valeurs</a:t>
            </a:r>
            <a:r>
              <a:rPr lang="en-US"/>
              <a:t> de </a:t>
            </a:r>
            <a:r>
              <a:rPr lang="en-US" err="1"/>
              <a:t>calcul</a:t>
            </a:r>
            <a:r>
              <a:rPr lang="en-US"/>
              <a:t> </a:t>
            </a:r>
            <a:r>
              <a:rPr lang="en-US" err="1"/>
              <a:t>affranchissement</a:t>
            </a:r>
            <a:r>
              <a:rPr lang="en-US"/>
              <a:t>, </a:t>
            </a:r>
            <a:r>
              <a:rPr lang="en-US" err="1"/>
              <a:t>tarifs</a:t>
            </a:r>
            <a:r>
              <a:rPr lang="en-US"/>
              <a:t>…).</a:t>
            </a:r>
            <a:endParaRPr lang="fr-FR"/>
          </a:p>
          <a:p>
            <a:pPr marL="285750" indent="-285750">
              <a:buChar char="•"/>
            </a:pPr>
            <a:r>
              <a:rPr lang="en-US" err="1"/>
              <a:t>Fonctions</a:t>
            </a:r>
            <a:r>
              <a:rPr lang="en-US"/>
              <a:t> </a:t>
            </a:r>
            <a:r>
              <a:rPr lang="en-US" err="1"/>
              <a:t>connexes</a:t>
            </a:r>
            <a:r>
              <a:rPr lang="en-US"/>
              <a:t> : </a:t>
            </a:r>
            <a:r>
              <a:rPr lang="en-US" b="1"/>
              <a:t>mailing</a:t>
            </a:r>
            <a:r>
              <a:rPr lang="en-US"/>
              <a:t>, </a:t>
            </a:r>
            <a:r>
              <a:rPr lang="en-US" b="1"/>
              <a:t>emails/newsletters</a:t>
            </a:r>
            <a:r>
              <a:rPr lang="en-US"/>
              <a:t>, </a:t>
            </a:r>
            <a:r>
              <a:rPr lang="en-US" b="1" err="1"/>
              <a:t>statistiques</a:t>
            </a:r>
            <a:r>
              <a:rPr lang="en-US"/>
              <a:t> et </a:t>
            </a:r>
            <a:r>
              <a:rPr lang="en-US" b="1"/>
              <a:t>impressions</a:t>
            </a:r>
            <a:r>
              <a:rPr lang="en-US"/>
              <a:t>.</a:t>
            </a:r>
            <a:endParaRPr lang="fr-FR"/>
          </a:p>
          <a:p>
            <a:pPr indent="0">
              <a:buNone/>
            </a:pPr>
            <a:br>
              <a:rPr lang="en-US"/>
            </a:br>
            <a:endParaRPr lang="en-US"/>
          </a:p>
          <a:p>
            <a:pPr>
              <a:buNone/>
            </a:pPr>
            <a:r>
              <a:rPr lang="fr-FR"/>
              <a:t>4) Périmètre du projet (ce qu’on doit couvrir dans les livrables)</a:t>
            </a:r>
          </a:p>
          <a:p>
            <a:pPr marL="285750" indent="-285750">
              <a:buChar char="•"/>
            </a:pPr>
            <a:r>
              <a:rPr lang="en-US"/>
              <a:t>Objectif de la direction (court </a:t>
            </a:r>
            <a:r>
              <a:rPr lang="en-US" err="1"/>
              <a:t>terme</a:t>
            </a:r>
            <a:r>
              <a:rPr lang="en-US"/>
              <a:t>) : </a:t>
            </a:r>
            <a:r>
              <a:rPr lang="en-US" b="1" err="1"/>
              <a:t>refonte</a:t>
            </a:r>
            <a:r>
              <a:rPr lang="en-US" b="1"/>
              <a:t> vers </a:t>
            </a:r>
            <a:r>
              <a:rPr lang="en-US" b="1" err="1"/>
              <a:t>une</a:t>
            </a:r>
            <a:r>
              <a:rPr lang="en-US" b="1"/>
              <a:t> solution client </a:t>
            </a:r>
            <a:r>
              <a:rPr lang="en-US" b="1" err="1"/>
              <a:t>léger</a:t>
            </a:r>
            <a:r>
              <a:rPr lang="en-US"/>
              <a:t> (type intranet), </a:t>
            </a:r>
            <a:r>
              <a:rPr lang="en-US" b="1"/>
              <a:t>plus souple</a:t>
            </a:r>
            <a:r>
              <a:rPr lang="en-US"/>
              <a:t>, </a:t>
            </a:r>
            <a:r>
              <a:rPr lang="en-US" b="1" err="1"/>
              <a:t>évolutive</a:t>
            </a:r>
            <a:r>
              <a:rPr lang="en-US"/>
              <a:t> et </a:t>
            </a:r>
            <a:r>
              <a:rPr lang="en-US" b="1" err="1"/>
              <a:t>maintenable</a:t>
            </a:r>
            <a:r>
              <a:rPr lang="en-US"/>
              <a:t>.</a:t>
            </a:r>
            <a:endParaRPr lang="fr-FR"/>
          </a:p>
          <a:p>
            <a:pPr marL="285750" indent="-285750">
              <a:buChar char="•"/>
            </a:pPr>
            <a:r>
              <a:rPr lang="en-US"/>
              <a:t>Point </a:t>
            </a:r>
            <a:r>
              <a:rPr lang="en-US" err="1"/>
              <a:t>d’attention</a:t>
            </a:r>
            <a:r>
              <a:rPr lang="en-US"/>
              <a:t> : </a:t>
            </a:r>
            <a:r>
              <a:rPr lang="en-US" b="1" err="1"/>
              <a:t>fluidité</a:t>
            </a:r>
            <a:r>
              <a:rPr lang="en-US" b="1"/>
              <a:t> de navigation</a:t>
            </a:r>
            <a:r>
              <a:rPr lang="en-US"/>
              <a:t> dans </a:t>
            </a:r>
            <a:r>
              <a:rPr lang="en-US" err="1"/>
              <a:t>l’application</a:t>
            </a:r>
            <a:r>
              <a:rPr lang="en-US"/>
              <a:t> future.</a:t>
            </a:r>
            <a:endParaRPr lang="fr-FR"/>
          </a:p>
          <a:p>
            <a:pPr marL="285750" indent="-285750">
              <a:buChar char="•"/>
            </a:pPr>
            <a:r>
              <a:rPr lang="en-US" b="1" err="1"/>
              <a:t>Périmètre</a:t>
            </a:r>
            <a:r>
              <a:rPr lang="en-US" b="1"/>
              <a:t> principal </a:t>
            </a:r>
            <a:r>
              <a:rPr lang="en-US" b="1" err="1"/>
              <a:t>demandé</a:t>
            </a:r>
            <a:r>
              <a:rPr lang="en-US"/>
              <a:t> dans </a:t>
            </a:r>
            <a:r>
              <a:rPr lang="en-US" err="1"/>
              <a:t>ce</a:t>
            </a:r>
            <a:r>
              <a:rPr lang="en-US"/>
              <a:t> travail : </a:t>
            </a:r>
            <a:r>
              <a:rPr lang="en-US" b="1"/>
              <a:t>Gestion des </a:t>
            </a:r>
            <a:r>
              <a:rPr lang="en-US" b="1" err="1"/>
              <a:t>colis</a:t>
            </a:r>
            <a:r>
              <a:rPr lang="en-US"/>
              <a:t> (</a:t>
            </a:r>
            <a:r>
              <a:rPr lang="en-US" err="1"/>
              <a:t>analyse</a:t>
            </a:r>
            <a:r>
              <a:rPr lang="en-US"/>
              <a:t> </a:t>
            </a:r>
            <a:r>
              <a:rPr lang="en-US" err="1"/>
              <a:t>détaillée</a:t>
            </a:r>
            <a:r>
              <a:rPr lang="en-US"/>
              <a:t> via UML).</a:t>
            </a:r>
            <a:endParaRPr lang="fr-FR"/>
          </a:p>
          <a:p>
            <a:pPr marL="285750" indent="-285750">
              <a:buChar char="•"/>
            </a:pPr>
            <a:r>
              <a:rPr lang="en-US" b="1" err="1"/>
              <a:t>Périmètre</a:t>
            </a:r>
            <a:r>
              <a:rPr lang="en-US" b="1"/>
              <a:t> </a:t>
            </a:r>
            <a:r>
              <a:rPr lang="en-US" b="1" err="1"/>
              <a:t>connexe</a:t>
            </a:r>
            <a:r>
              <a:rPr lang="en-US"/>
              <a:t> (</a:t>
            </a:r>
            <a:r>
              <a:rPr lang="en-US" err="1"/>
              <a:t>décrit</a:t>
            </a:r>
            <a:r>
              <a:rPr lang="en-US"/>
              <a:t> </a:t>
            </a:r>
            <a:r>
              <a:rPr lang="en-US" err="1"/>
              <a:t>mais</a:t>
            </a:r>
            <a:r>
              <a:rPr lang="en-US"/>
              <a:t> </a:t>
            </a:r>
            <a:r>
              <a:rPr lang="en-US" err="1"/>
              <a:t>moins</a:t>
            </a:r>
            <a:r>
              <a:rPr lang="en-US"/>
              <a:t> </a:t>
            </a:r>
            <a:r>
              <a:rPr lang="en-US" err="1"/>
              <a:t>détaillé</a:t>
            </a:r>
            <a:r>
              <a:rPr lang="en-US"/>
              <a:t>) : stocks/</a:t>
            </a:r>
            <a:r>
              <a:rPr lang="en-US" err="1"/>
              <a:t>inventaires</a:t>
            </a:r>
            <a:r>
              <a:rPr lang="en-US"/>
              <a:t> + administration/pilotage.</a:t>
            </a:r>
            <a:endParaRPr lang="fr-FR"/>
          </a:p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5684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br>
              <a:rPr lang="en-US" dirty="0"/>
            </a:br>
            <a:r>
              <a:rPr lang="en-US" dirty="0"/>
              <a:t>Photo de Jason Renfrow Photography : https://www.pexels.com/fr-fr/photo/nourriture-aliments-table-couteau-13079969/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5645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fr-FR" b="1"/>
              <a:t>Client final (particulier)</a:t>
            </a:r>
            <a:endParaRPr lang="fr-FR">
              <a:solidFill>
                <a:srgbClr val="444444"/>
              </a:solidFill>
            </a:endParaRPr>
          </a:p>
          <a:p>
            <a:pPr marL="171450" indent="-171450">
              <a:buChar char="•"/>
            </a:pPr>
            <a:r>
              <a:rPr lang="fr-FR" b="1"/>
              <a:t>Rôle :</a:t>
            </a:r>
            <a:r>
              <a:rPr lang="fr-FR"/>
              <a:t> initier une demande de goodies via le programme de fidélité.</a:t>
            </a:r>
            <a:endParaRPr lang="en-US">
              <a:solidFill>
                <a:srgbClr val="444444"/>
              </a:solidFill>
            </a:endParaRPr>
          </a:p>
          <a:p>
            <a:pPr marL="171450" indent="-171450">
              <a:buChar char="•"/>
            </a:pPr>
            <a:r>
              <a:rPr lang="fr-FR" b="1"/>
              <a:t>Actions :</a:t>
            </a:r>
            <a:r>
              <a:rPr lang="fr-FR"/>
              <a:t> découpe les points, choisit un goodies, joint un chèque (frais de port), </a:t>
            </a:r>
            <a:r>
              <a:rPr lang="fr-FR" b="1"/>
              <a:t>envoie un courrier</a:t>
            </a:r>
            <a:r>
              <a:rPr lang="fr-FR"/>
              <a:t> ; consulte éventuellement le </a:t>
            </a:r>
            <a:r>
              <a:rPr lang="fr-FR" b="1"/>
              <a:t>site vitrine</a:t>
            </a:r>
            <a:r>
              <a:rPr lang="fr-FR"/>
              <a:t> (collecteur / liste goodies).</a:t>
            </a:r>
            <a:endParaRPr lang="en-US">
              <a:solidFill>
                <a:srgbClr val="444444"/>
              </a:solidFill>
            </a:endParaRPr>
          </a:p>
          <a:p>
            <a:pPr marL="171450" indent="-171450">
              <a:buChar char="•"/>
            </a:pPr>
            <a:r>
              <a:rPr lang="fr-FR" b="1"/>
              <a:t>Pourquoi acteur :</a:t>
            </a:r>
            <a:r>
              <a:rPr lang="fr-FR"/>
              <a:t> même sans accès à Access, il </a:t>
            </a:r>
            <a:r>
              <a:rPr lang="fr-FR" b="1"/>
              <a:t>déclenche le flux métier</a:t>
            </a:r>
            <a:r>
              <a:rPr lang="fr-FR"/>
              <a:t> (entrée des demandes).</a:t>
            </a:r>
            <a:endParaRPr lang="en-US">
              <a:solidFill>
                <a:srgbClr val="444444"/>
              </a:solidFill>
            </a:endParaRPr>
          </a:p>
          <a:p>
            <a:pPr indent="0">
              <a:buNone/>
            </a:pPr>
            <a:r>
              <a:rPr lang="fr-FR" b="1"/>
              <a:t>Opérateur colis (interne SI)</a:t>
            </a:r>
            <a:endParaRPr lang="fr-FR">
              <a:solidFill>
                <a:srgbClr val="444444"/>
              </a:solidFill>
            </a:endParaRPr>
          </a:p>
          <a:p>
            <a:pPr marL="171450" indent="-171450">
              <a:buChar char="•"/>
            </a:pPr>
            <a:r>
              <a:rPr lang="fr-FR" b="1"/>
              <a:t>Rôle :</a:t>
            </a:r>
            <a:r>
              <a:rPr lang="fr-FR"/>
              <a:t> traiter les courriers entrants et </a:t>
            </a:r>
            <a:r>
              <a:rPr lang="fr-FR" b="1"/>
              <a:t>piloter la commande jusqu’à l’expédition</a:t>
            </a:r>
            <a:r>
              <a:rPr lang="fr-FR"/>
              <a:t>.</a:t>
            </a:r>
            <a:endParaRPr lang="en-US">
              <a:solidFill>
                <a:srgbClr val="444444"/>
              </a:solidFill>
            </a:endParaRPr>
          </a:p>
          <a:p>
            <a:pPr marL="171450" indent="-171450">
              <a:buChar char="•"/>
            </a:pPr>
            <a:r>
              <a:rPr lang="fr-FR" b="1"/>
              <a:t>Actions :</a:t>
            </a:r>
            <a:r>
              <a:rPr lang="fr-FR"/>
              <a:t> saisie/MAJ client et commande, calcul conditionnement + affranchissement, préparation colis, validation expédition, historisation mouvements ; accès aux impressions/statistiques (selon usage).</a:t>
            </a:r>
            <a:endParaRPr lang="en-US">
              <a:solidFill>
                <a:srgbClr val="444444"/>
              </a:solidFill>
            </a:endParaRPr>
          </a:p>
          <a:p>
            <a:pPr marL="171450" indent="-171450">
              <a:buChar char="•"/>
            </a:pPr>
            <a:r>
              <a:rPr lang="fr-FR" b="1"/>
              <a:t>Pourquoi acteur :</a:t>
            </a:r>
            <a:r>
              <a:rPr lang="fr-FR"/>
              <a:t> </a:t>
            </a:r>
            <a:r>
              <a:rPr lang="fr-FR" b="1"/>
              <a:t>utilisateur principal</a:t>
            </a:r>
            <a:r>
              <a:rPr lang="fr-FR"/>
              <a:t> du module “colis” (acteur pivot des UC d’exploitation).</a:t>
            </a:r>
            <a:endParaRPr lang="en-US">
              <a:solidFill>
                <a:srgbClr val="444444"/>
              </a:solidFill>
            </a:endParaRPr>
          </a:p>
          <a:p>
            <a:pPr indent="0">
              <a:buNone/>
            </a:pPr>
            <a:r>
              <a:rPr lang="fr-FR" b="1"/>
              <a:t>Administrateur du système (profil admin)</a:t>
            </a:r>
            <a:endParaRPr lang="fr-FR">
              <a:solidFill>
                <a:srgbClr val="444444"/>
              </a:solidFill>
            </a:endParaRPr>
          </a:p>
          <a:p>
            <a:pPr marL="171450" indent="-171450">
              <a:buChar char="•"/>
            </a:pPr>
            <a:r>
              <a:rPr lang="fr-FR" b="1"/>
              <a:t>Rôle :</a:t>
            </a:r>
            <a:r>
              <a:rPr lang="fr-FR"/>
              <a:t> garantir le bon fonctionnement via le </a:t>
            </a:r>
            <a:r>
              <a:rPr lang="fr-FR" b="1"/>
              <a:t>paramétrage des référentiels</a:t>
            </a:r>
            <a:r>
              <a:rPr lang="fr-FR"/>
              <a:t>.</a:t>
            </a:r>
            <a:endParaRPr lang="en-US">
              <a:solidFill>
                <a:srgbClr val="444444"/>
              </a:solidFill>
            </a:endParaRPr>
          </a:p>
          <a:p>
            <a:pPr marL="171450" indent="-171450">
              <a:buChar char="•"/>
            </a:pPr>
            <a:r>
              <a:rPr lang="fr-FR" b="1"/>
              <a:t>Actions :</a:t>
            </a:r>
            <a:r>
              <a:rPr lang="fr-FR"/>
              <a:t> gestion des emballages, poids goodies, règles de calcul, grilles/tarifs postaux (mise à jour annuelle), référentiels associés.</a:t>
            </a:r>
            <a:endParaRPr lang="en-US">
              <a:solidFill>
                <a:srgbClr val="444444"/>
              </a:solidFill>
            </a:endParaRPr>
          </a:p>
          <a:p>
            <a:pPr marL="171450" indent="-171450">
              <a:buChar char="•"/>
            </a:pPr>
            <a:r>
              <a:rPr lang="fr-FR" b="1"/>
              <a:t>Pourquoi acteur :</a:t>
            </a:r>
            <a:r>
              <a:rPr lang="fr-FR"/>
              <a:t> la </a:t>
            </a:r>
            <a:r>
              <a:rPr lang="fr-FR" b="1"/>
              <a:t>fiabilité des calculs</a:t>
            </a:r>
            <a:r>
              <a:rPr lang="fr-FR"/>
              <a:t> (conditionnement/affranchissement) dépend directement de ces données.</a:t>
            </a:r>
            <a:endParaRPr lang="en-US">
              <a:solidFill>
                <a:srgbClr val="444444"/>
              </a:solidFill>
            </a:endParaRPr>
          </a:p>
          <a:p>
            <a:pPr indent="0">
              <a:buNone/>
            </a:pPr>
            <a:br>
              <a:rPr lang="en-US">
                <a:solidFill>
                  <a:srgbClr val="444444"/>
                </a:solidFill>
              </a:rPr>
            </a:br>
            <a:endParaRPr lang="en-US">
              <a:solidFill>
                <a:srgbClr val="444444"/>
              </a:solidFill>
            </a:endParaRPr>
          </a:p>
          <a:p>
            <a:pPr>
              <a:buNone/>
            </a:pPr>
            <a:r>
              <a:rPr lang="fr-FR" b="1"/>
              <a:t>Acteurs secondaires (connexes au périmètre)</a:t>
            </a:r>
            <a:endParaRPr lang="fr-FR">
              <a:solidFill>
                <a:srgbClr val="444444"/>
              </a:solidFill>
            </a:endParaRPr>
          </a:p>
          <a:p>
            <a:pPr>
              <a:buNone/>
            </a:pPr>
            <a:r>
              <a:rPr lang="fr-FR" b="1"/>
              <a:t>Opérateur stock (connexe)</a:t>
            </a:r>
            <a:endParaRPr lang="fr-FR">
              <a:solidFill>
                <a:srgbClr val="444444"/>
              </a:solidFill>
            </a:endParaRPr>
          </a:p>
          <a:p>
            <a:pPr marL="171450" indent="-171450">
              <a:buChar char="•"/>
            </a:pPr>
            <a:r>
              <a:rPr lang="fr-FR" b="1"/>
              <a:t>Rôle :</a:t>
            </a:r>
            <a:r>
              <a:rPr lang="fr-FR"/>
              <a:t> gérer la </a:t>
            </a:r>
            <a:r>
              <a:rPr lang="fr-FR" b="1"/>
              <a:t>disponibilité des goodies</a:t>
            </a:r>
            <a:r>
              <a:rPr lang="fr-FR"/>
              <a:t>.</a:t>
            </a:r>
            <a:endParaRPr lang="en-US">
              <a:solidFill>
                <a:srgbClr val="444444"/>
              </a:solidFill>
            </a:endParaRPr>
          </a:p>
          <a:p>
            <a:pPr marL="171450" indent="-171450">
              <a:buChar char="•"/>
            </a:pPr>
            <a:r>
              <a:rPr lang="fr-FR" b="1"/>
              <a:t>Actions :</a:t>
            </a:r>
            <a:r>
              <a:rPr lang="fr-FR"/>
              <a:t> suivi stock, inventaires.</a:t>
            </a:r>
            <a:endParaRPr lang="en-US">
              <a:solidFill>
                <a:srgbClr val="444444"/>
              </a:solidFill>
            </a:endParaRPr>
          </a:p>
          <a:p>
            <a:pPr marL="171450" indent="-171450">
              <a:buChar char="•"/>
            </a:pPr>
            <a:r>
              <a:rPr lang="fr-FR" b="1"/>
              <a:t>Pourquoi acteur :</a:t>
            </a:r>
            <a:r>
              <a:rPr lang="fr-FR"/>
              <a:t> la </a:t>
            </a:r>
            <a:r>
              <a:rPr lang="fr-FR" b="1"/>
              <a:t>disponibilité</a:t>
            </a:r>
            <a:r>
              <a:rPr lang="fr-FR"/>
              <a:t> peut impacter l’exécution des commandes (même si les règles de rupture ne sont pas détaillées).</a:t>
            </a:r>
            <a:endParaRPr lang="en-US">
              <a:solidFill>
                <a:srgbClr val="444444"/>
              </a:solidFill>
            </a:endParaRPr>
          </a:p>
          <a:p>
            <a:pPr indent="0">
              <a:buNone/>
            </a:pPr>
            <a:r>
              <a:rPr lang="fr-FR" b="1"/>
              <a:t>Direction / management (connexe)</a:t>
            </a:r>
            <a:endParaRPr lang="fr-FR">
              <a:solidFill>
                <a:srgbClr val="444444"/>
              </a:solidFill>
            </a:endParaRPr>
          </a:p>
          <a:p>
            <a:pPr marL="171450" indent="-171450">
              <a:buChar char="•"/>
            </a:pPr>
            <a:r>
              <a:rPr lang="fr-FR" b="1"/>
              <a:t>Rôle :</a:t>
            </a:r>
            <a:r>
              <a:rPr lang="fr-FR"/>
              <a:t> consommateur des </a:t>
            </a:r>
            <a:r>
              <a:rPr lang="fr-FR" b="1"/>
              <a:t>indicateurs</a:t>
            </a:r>
            <a:r>
              <a:rPr lang="fr-FR"/>
              <a:t> et des sorties de pilotage.</a:t>
            </a:r>
            <a:endParaRPr lang="en-US">
              <a:solidFill>
                <a:srgbClr val="444444"/>
              </a:solidFill>
            </a:endParaRPr>
          </a:p>
          <a:p>
            <a:pPr marL="171450" indent="-171450">
              <a:buChar char="•"/>
            </a:pPr>
            <a:r>
              <a:rPr lang="fr-FR" b="1"/>
              <a:t>Actions :</a:t>
            </a:r>
            <a:r>
              <a:rPr lang="fr-FR"/>
              <a:t> consultation / demande de reporting, statistiques, impressions.</a:t>
            </a:r>
            <a:endParaRPr lang="en-US">
              <a:solidFill>
                <a:srgbClr val="444444"/>
              </a:solidFill>
            </a:endParaRPr>
          </a:p>
          <a:p>
            <a:pPr marL="171450" indent="-171450">
              <a:buChar char="•"/>
            </a:pPr>
            <a:r>
              <a:rPr lang="fr-FR" b="1"/>
              <a:t>Pourquoi acteur :</a:t>
            </a:r>
            <a:r>
              <a:rPr lang="fr-FR"/>
              <a:t> partie prenante “décideur” et “consommateur” (usage non quotidien mais structurant).</a:t>
            </a:r>
            <a:endParaRPr lang="en-US">
              <a:solidFill>
                <a:srgbClr val="444444"/>
              </a:solidFill>
            </a:endParaRPr>
          </a:p>
          <a:p>
            <a:pPr indent="0">
              <a:buNone/>
            </a:pPr>
            <a:br>
              <a:rPr lang="en-US">
                <a:solidFill>
                  <a:srgbClr val="444444"/>
                </a:solidFill>
              </a:rPr>
            </a:br>
            <a:endParaRPr lang="en-US">
              <a:solidFill>
                <a:srgbClr val="444444"/>
              </a:solidFill>
            </a:endParaRPr>
          </a:p>
          <a:p>
            <a:pPr>
              <a:buNone/>
            </a:pPr>
            <a:r>
              <a:rPr lang="fr-FR" b="1"/>
              <a:t>Systèmes externes (environnement)</a:t>
            </a:r>
            <a:endParaRPr lang="fr-FR">
              <a:solidFill>
                <a:srgbClr val="444444"/>
              </a:solidFill>
            </a:endParaRPr>
          </a:p>
          <a:p>
            <a:pPr>
              <a:buNone/>
            </a:pPr>
            <a:r>
              <a:rPr lang="fr-FR" b="1"/>
              <a:t>La Poste (système externe)</a:t>
            </a:r>
            <a:endParaRPr lang="fr-FR">
              <a:solidFill>
                <a:srgbClr val="444444"/>
              </a:solidFill>
            </a:endParaRPr>
          </a:p>
          <a:p>
            <a:pPr marL="171450" indent="-171450">
              <a:buChar char="•"/>
            </a:pPr>
            <a:r>
              <a:rPr lang="fr-FR" b="1"/>
              <a:t>Rôle :</a:t>
            </a:r>
            <a:r>
              <a:rPr lang="fr-FR"/>
              <a:t> assurer l’acheminement et fournir les éléments liés à l’expédition.</a:t>
            </a:r>
            <a:endParaRPr lang="en-US">
              <a:solidFill>
                <a:srgbClr val="444444"/>
              </a:solidFill>
            </a:endParaRPr>
          </a:p>
          <a:p>
            <a:pPr marL="171450" indent="-171450">
              <a:buChar char="•"/>
            </a:pPr>
            <a:r>
              <a:rPr lang="fr-FR" b="1"/>
              <a:t>Apports :</a:t>
            </a:r>
            <a:r>
              <a:rPr lang="fr-FR"/>
              <a:t> grilles tarifaires (référence), numéro de suivi (option “lettre suivie”), preuve de dépôt (optionnelle).</a:t>
            </a:r>
            <a:endParaRPr lang="en-US">
              <a:solidFill>
                <a:srgbClr val="444444"/>
              </a:solidFill>
            </a:endParaRPr>
          </a:p>
          <a:p>
            <a:pPr marL="171450" indent="-171450">
              <a:buChar char="•"/>
            </a:pPr>
            <a:r>
              <a:rPr lang="fr-FR" b="1"/>
              <a:t>Pourquoi acteur externe :</a:t>
            </a:r>
            <a:r>
              <a:rPr lang="fr-FR"/>
              <a:t> dépendance métier sur </a:t>
            </a:r>
            <a:r>
              <a:rPr lang="fr-FR" b="1"/>
              <a:t>affranchissement</a:t>
            </a:r>
            <a:r>
              <a:rPr lang="fr-FR"/>
              <a:t> et </a:t>
            </a:r>
            <a:r>
              <a:rPr lang="fr-FR" b="1"/>
              <a:t>suivi</a:t>
            </a:r>
            <a:r>
              <a:rPr lang="fr-FR"/>
              <a:t>.</a:t>
            </a:r>
            <a:endParaRPr lang="en-US">
              <a:solidFill>
                <a:srgbClr val="444444"/>
              </a:solidFill>
            </a:endParaRPr>
          </a:p>
          <a:p>
            <a:pPr>
              <a:buNone/>
            </a:pPr>
            <a:endParaRPr lang="fr-FR">
              <a:solidFill>
                <a:srgbClr val="444444"/>
              </a:solidFill>
            </a:endParaRPr>
          </a:p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2187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Photo de Anna Shvets: https://www.pexels.com/fr-fr/photo/nourriture-aliments-rhume-froid-5953688/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3286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9" r:id="rId5"/>
    <p:sldLayoutId id="2147483666" r:id="rId6"/>
    <p:sldLayoutId id="214748366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96" name="Google Shape;96;p22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720000" y="726802"/>
            <a:ext cx="6472414" cy="28282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sz="4400">
                <a:latin typeface="Rajdhani"/>
                <a:ea typeface="Calibri"/>
                <a:cs typeface="Rajdhani"/>
                <a:sym typeface="Rajdhani"/>
              </a:rPr>
              <a:t>DIGICHEESE — Audit du système de fidélisation</a:t>
            </a:r>
            <a:br>
              <a:rPr lang="fr-FR" sz="4400">
                <a:latin typeface="Rajdhani"/>
                <a:ea typeface="Calibri"/>
                <a:cs typeface="Rajdhani"/>
                <a:sym typeface="Rajdhani"/>
              </a:rPr>
            </a:br>
            <a:r>
              <a:rPr lang="fr-FR" sz="4400">
                <a:latin typeface="Rajdhani"/>
                <a:ea typeface="Calibri"/>
                <a:cs typeface="Rajdhani"/>
                <a:sym typeface="Rajdhani"/>
              </a:rPr>
              <a:t> </a:t>
            </a:r>
            <a:endParaRPr lang="fr-FR" sz="4400">
              <a:latin typeface="Rajdhani"/>
              <a:ea typeface="Calibri"/>
              <a:cs typeface="Rajdhani"/>
            </a:endParaRP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720000" y="2672794"/>
            <a:ext cx="5977060" cy="11502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2800" dirty="0">
                <a:sym typeface="Fira Sans Condensed Light"/>
              </a:rPr>
              <a:t>Mission de </a:t>
            </a:r>
            <a:r>
              <a:rPr lang="en" sz="2800" dirty="0" err="1">
                <a:sym typeface="Fira Sans Condensed Light"/>
              </a:rPr>
              <a:t>modélisation</a:t>
            </a:r>
            <a:r>
              <a:rPr lang="en" sz="2800" dirty="0">
                <a:sym typeface="Fira Sans Condensed Light"/>
              </a:rPr>
              <a:t> </a:t>
            </a:r>
            <a:r>
              <a:rPr lang="en" sz="2800" dirty="0" err="1">
                <a:sym typeface="Fira Sans Condensed Light"/>
              </a:rPr>
              <a:t>fonctionnelle</a:t>
            </a:r>
            <a:r>
              <a:rPr lang="en" sz="2800" dirty="0">
                <a:sym typeface="Fira Sans Condensed Light"/>
              </a:rPr>
              <a:t> et technique du </a:t>
            </a:r>
            <a:r>
              <a:rPr lang="en" sz="2800" dirty="0" err="1">
                <a:sym typeface="Fira Sans Condensed Light"/>
              </a:rPr>
              <a:t>système</a:t>
            </a:r>
            <a:r>
              <a:rPr lang="en" sz="2800" dirty="0">
                <a:sym typeface="Fira Sans Condensed Light"/>
              </a:rPr>
              <a:t> </a:t>
            </a:r>
            <a:r>
              <a:rPr lang="en" sz="2800" dirty="0" err="1">
                <a:sym typeface="Fira Sans Condensed Light"/>
              </a:rPr>
              <a:t>existant</a:t>
            </a:r>
            <a:r>
              <a:rPr lang="en" sz="2800" dirty="0">
                <a:sym typeface="Fira Sans Condensed Light"/>
              </a:rPr>
              <a:t>.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D3C5668-4754-4591-92B4-B5A3E1F46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293" y="3556852"/>
            <a:ext cx="2739859" cy="1597231"/>
          </a:xfrm>
          <a:prstGeom prst="rect">
            <a:avLst/>
          </a:prstGeom>
        </p:spPr>
      </p:pic>
      <p:pic>
        <p:nvPicPr>
          <p:cNvPr id="2" name="Image 1" descr="Une image contenant texte, nourriture, fruit&#10;&#10;Le contenu généré par l’IA peut être incorrect.">
            <a:extLst>
              <a:ext uri="{FF2B5EF4-FFF2-40B4-BE49-F238E27FC236}">
                <a16:creationId xmlns:a16="http://schemas.microsoft.com/office/drawing/2014/main" id="{D346D29F-3A32-E5E9-F5E1-68BB56776D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947" y="-73965"/>
            <a:ext cx="1770877" cy="1745932"/>
          </a:xfrm>
          <a:prstGeom prst="rect">
            <a:avLst/>
          </a:prstGeom>
        </p:spPr>
      </p:pic>
      <p:pic>
        <p:nvPicPr>
          <p:cNvPr id="3" name="Image 2" descr="Une image contenant texte, Graphique, graphisme, affiche&#10;&#10;Le contenu généré par l’IA peut être incorrect.">
            <a:extLst>
              <a:ext uri="{FF2B5EF4-FFF2-40B4-BE49-F238E27FC236}">
                <a16:creationId xmlns:a16="http://schemas.microsoft.com/office/drawing/2014/main" id="{119B0084-7720-0B4F-E11F-C511A7254F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54" y="50637"/>
            <a:ext cx="1374493" cy="1345558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40A9742-D128-D758-969F-E12132C25A39}"/>
              </a:ext>
            </a:extLst>
          </p:cNvPr>
          <p:cNvSpPr txBox="1"/>
          <p:nvPr/>
        </p:nvSpPr>
        <p:spPr>
          <a:xfrm>
            <a:off x="-1" y="4774622"/>
            <a:ext cx="580851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 err="1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</a:rPr>
              <a:t>Établi</a:t>
            </a:r>
            <a:r>
              <a:rPr lang="en-US" sz="1200" dirty="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</a:rPr>
              <a:t> le 14/01/2026 par Xavier </a:t>
            </a:r>
            <a:r>
              <a:rPr lang="en-US" sz="1200" dirty="0" err="1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</a:rPr>
              <a:t>Deguercy</a:t>
            </a:r>
            <a:r>
              <a:rPr lang="en-US" sz="1200" dirty="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</a:rPr>
              <a:t> (Tindalos Consulting) pour DIGICHEESE.</a:t>
            </a:r>
            <a:endParaRPr lang="fr-F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EF8D5-CB09-D9FF-56A0-684346B57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67E492E-BA60-9C11-B586-CF314B34DC2D}"/>
              </a:ext>
            </a:extLst>
          </p:cNvPr>
          <p:cNvSpPr/>
          <p:nvPr/>
        </p:nvSpPr>
        <p:spPr>
          <a:xfrm>
            <a:off x="-874" y="-166261"/>
            <a:ext cx="9353665" cy="20582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6014986-005A-4C7F-4CDC-69A4FA8C6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Architecture globale</a:t>
            </a:r>
          </a:p>
        </p:txBody>
      </p:sp>
      <p:pic>
        <p:nvPicPr>
          <p:cNvPr id="2" name="Image 1" descr="Une image contenant texte, diagramme, Polic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EDEE152A-E99F-C257-67DB-3987F6377F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928" b="565"/>
          <a:stretch>
            <a:fillRect/>
          </a:stretch>
        </p:blipFill>
        <p:spPr>
          <a:xfrm>
            <a:off x="0" y="423194"/>
            <a:ext cx="9144000" cy="4717463"/>
          </a:xfrm>
          <a:prstGeom prst="rect">
            <a:avLst/>
          </a:prstGeom>
        </p:spPr>
      </p:pic>
      <p:sp>
        <p:nvSpPr>
          <p:cNvPr id="6" name="Titre 2">
            <a:extLst>
              <a:ext uri="{FF2B5EF4-FFF2-40B4-BE49-F238E27FC236}">
                <a16:creationId xmlns:a16="http://schemas.microsoft.com/office/drawing/2014/main" id="{5772588C-7ED2-F43B-CEDB-E1B2358988E9}"/>
              </a:ext>
            </a:extLst>
          </p:cNvPr>
          <p:cNvSpPr txBox="1">
            <a:spLocks/>
          </p:cNvSpPr>
          <p:nvPr/>
        </p:nvSpPr>
        <p:spPr>
          <a:xfrm>
            <a:off x="836329" y="-331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fr-FR" dirty="0">
                <a:solidFill>
                  <a:schemeClr val="tx1"/>
                </a:solidFill>
              </a:rPr>
              <a:t>Architecture globale</a:t>
            </a:r>
          </a:p>
        </p:txBody>
      </p:sp>
    </p:spTree>
    <p:extLst>
      <p:ext uri="{BB962C8B-B14F-4D97-AF65-F5344CB8AC3E}">
        <p14:creationId xmlns:p14="http://schemas.microsoft.com/office/powerpoint/2010/main" val="967133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C5032-C71A-456B-A99C-D6C05F9F8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C3F2-DBBF-1267-6DFE-319575A27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790" y="1434600"/>
            <a:ext cx="4197817" cy="2274300"/>
          </a:xfrm>
        </p:spPr>
        <p:txBody>
          <a:bodyPr/>
          <a:lstStyle/>
          <a:p>
            <a:r>
              <a:rPr lang="fr-FR"/>
              <a:t>Use Cases (exploitation)</a:t>
            </a:r>
          </a:p>
        </p:txBody>
      </p:sp>
      <p:pic>
        <p:nvPicPr>
          <p:cNvPr id="3" name="Image 2" descr="Une image contenant fromages, laitier, Gruyère, Fromage à pâte fondue&#10;&#10;Le contenu généré par l’IA peut être incorrect.">
            <a:extLst>
              <a:ext uri="{FF2B5EF4-FFF2-40B4-BE49-F238E27FC236}">
                <a16:creationId xmlns:a16="http://schemas.microsoft.com/office/drawing/2014/main" id="{F422BD64-71BB-BCD2-0419-C79CC1111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8576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80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0BD37-0FCD-9C73-72D3-AF0743207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7AE42FC-1CCB-5D5D-7F41-533853B101BD}"/>
              </a:ext>
            </a:extLst>
          </p:cNvPr>
          <p:cNvSpPr/>
          <p:nvPr/>
        </p:nvSpPr>
        <p:spPr>
          <a:xfrm>
            <a:off x="-874" y="-166261"/>
            <a:ext cx="9353665" cy="20582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6B95EC25-1983-EC3E-EE27-35CE60D179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9FE30230-FBC1-76C7-E1CF-9F2242C85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Architecture globale</a:t>
            </a:r>
          </a:p>
        </p:txBody>
      </p:sp>
      <p:pic>
        <p:nvPicPr>
          <p:cNvPr id="4" name="Image 3" descr="Une image contenant texte, diagramme, Police, ligne&#10;&#10;Le contenu généré par l’IA peut être incorrect.">
            <a:extLst>
              <a:ext uri="{FF2B5EF4-FFF2-40B4-BE49-F238E27FC236}">
                <a16:creationId xmlns:a16="http://schemas.microsoft.com/office/drawing/2014/main" id="{DFC00633-0178-2B2C-C5D9-69E64B95E1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911" b="196"/>
          <a:stretch>
            <a:fillRect/>
          </a:stretch>
        </p:blipFill>
        <p:spPr>
          <a:xfrm>
            <a:off x="0" y="382343"/>
            <a:ext cx="9144000" cy="4753558"/>
          </a:xfrm>
          <a:prstGeom prst="rect">
            <a:avLst/>
          </a:prstGeom>
        </p:spPr>
      </p:pic>
      <p:sp>
        <p:nvSpPr>
          <p:cNvPr id="8" name="Titre 2">
            <a:extLst>
              <a:ext uri="{FF2B5EF4-FFF2-40B4-BE49-F238E27FC236}">
                <a16:creationId xmlns:a16="http://schemas.microsoft.com/office/drawing/2014/main" id="{2030BEBE-B250-4E63-F5AB-798F25D2C531}"/>
              </a:ext>
            </a:extLst>
          </p:cNvPr>
          <p:cNvSpPr txBox="1">
            <a:spLocks/>
          </p:cNvSpPr>
          <p:nvPr/>
        </p:nvSpPr>
        <p:spPr>
          <a:xfrm>
            <a:off x="836329" y="-331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fr-FR" dirty="0">
                <a:solidFill>
                  <a:schemeClr val="tx1"/>
                </a:solidFill>
              </a:rPr>
              <a:t>UC — Système de gestion des colis</a:t>
            </a:r>
          </a:p>
        </p:txBody>
      </p:sp>
    </p:spTree>
    <p:extLst>
      <p:ext uri="{BB962C8B-B14F-4D97-AF65-F5344CB8AC3E}">
        <p14:creationId xmlns:p14="http://schemas.microsoft.com/office/powerpoint/2010/main" val="3854427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93B25-DF35-9B2C-BDFB-3F8B20567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5FDFCF-24C2-C2DF-9DDB-41994D816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790" y="1434600"/>
            <a:ext cx="4312117" cy="2274300"/>
          </a:xfrm>
        </p:spPr>
        <p:txBody>
          <a:bodyPr/>
          <a:lstStyle/>
          <a:p>
            <a:r>
              <a:rPr lang="fr-FR"/>
              <a:t>Use Cases (administration &amp; pilotage)</a:t>
            </a:r>
          </a:p>
        </p:txBody>
      </p:sp>
      <p:pic>
        <p:nvPicPr>
          <p:cNvPr id="3" name="Image 2" descr="Une image contenant repas, table, nourriture, Snack&#10;&#10;Le contenu généré par l’IA peut être incorrect.">
            <a:extLst>
              <a:ext uri="{FF2B5EF4-FFF2-40B4-BE49-F238E27FC236}">
                <a16:creationId xmlns:a16="http://schemas.microsoft.com/office/drawing/2014/main" id="{5AFEB080-77BD-87BB-8735-E57BAA8B9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2932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51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ADD1A-245F-7EAF-80B3-0D52EFF8C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1531BE2-C034-A13B-1CC4-146E03E06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5651" y="470411"/>
            <a:ext cx="3122147" cy="572700"/>
          </a:xfrm>
        </p:spPr>
        <p:txBody>
          <a:bodyPr/>
          <a:lstStyle/>
          <a:p>
            <a:r>
              <a:rPr lang="fr-FR" dirty="0"/>
              <a:t>Administration &amp; Pilotage </a:t>
            </a:r>
          </a:p>
          <a:p>
            <a:endParaRPr lang="fr-FR" dirty="0"/>
          </a:p>
        </p:txBody>
      </p:sp>
      <p:pic>
        <p:nvPicPr>
          <p:cNvPr id="5" name="Image 4" descr="PlantUML diagram">
            <a:extLst>
              <a:ext uri="{FF2B5EF4-FFF2-40B4-BE49-F238E27FC236}">
                <a16:creationId xmlns:a16="http://schemas.microsoft.com/office/drawing/2014/main" id="{ED3A7D95-846D-A604-C02B-30052CA6E5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838" r="-195"/>
          <a:stretch>
            <a:fillRect/>
          </a:stretch>
        </p:blipFill>
        <p:spPr>
          <a:xfrm>
            <a:off x="0" y="-56"/>
            <a:ext cx="5611112" cy="514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73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349D2-0063-53A3-5E08-0E00ED61B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A5B419-A306-BF5C-B6ED-2DDD27E72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Scénario de gestion des colis</a:t>
            </a:r>
          </a:p>
        </p:txBody>
      </p:sp>
      <p:pic>
        <p:nvPicPr>
          <p:cNvPr id="3" name="Image 2" descr="Une image contenant Aliments naturels, Aliment de base, fromages, produits&#10;&#10;Le contenu généré par l’IA peut être incorrect.">
            <a:extLst>
              <a:ext uri="{FF2B5EF4-FFF2-40B4-BE49-F238E27FC236}">
                <a16:creationId xmlns:a16="http://schemas.microsoft.com/office/drawing/2014/main" id="{617DEA3E-57F2-D4AF-6336-70F550309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1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EE5E9-E63D-2E49-C835-E1EC3CBF5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26CAE17C-6D78-C8DF-D9F0-A6ABC0633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52475"/>
            <a:ext cx="7704000" cy="3686563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Réception courrier client : points collés + choix goodies + coordonnées + chèque frais de port</a:t>
            </a:r>
            <a:endParaRPr lang="en-US" sz="1600">
              <a:solidFill>
                <a:schemeClr val="tx1"/>
              </a:solidFill>
            </a:endParaRPr>
          </a:p>
          <a:p>
            <a:pPr>
              <a:buFont typeface="Arial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Ouverture / contrôle du courrier par l’opérateur colis (lisibilité, infos minimales, paiement présent)</a:t>
            </a:r>
            <a:endParaRPr lang="en-US" sz="1600">
              <a:solidFill>
                <a:schemeClr val="tx1"/>
              </a:solidFill>
            </a:endParaRPr>
          </a:p>
          <a:p>
            <a:pPr>
              <a:buFont typeface="Arial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Accès Access 2000 : recherche du client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/>
              <a:buChar char="o"/>
            </a:pPr>
            <a:r>
              <a:rPr lang="fr-FR" sz="1400" dirty="0">
                <a:solidFill>
                  <a:schemeClr val="tx1"/>
                </a:solidFill>
              </a:rPr>
              <a:t>si client inconnu → création </a:t>
            </a:r>
            <a:r>
              <a:rPr lang="fr-FR" sz="1600" dirty="0">
                <a:solidFill>
                  <a:schemeClr val="tx1"/>
                </a:solidFill>
              </a:rPr>
              <a:t>fiche client</a:t>
            </a:r>
          </a:p>
          <a:p>
            <a:pPr>
              <a:buFont typeface="Arial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Saisie de la demande : </a:t>
            </a:r>
            <a:r>
              <a:rPr lang="fr-FR" sz="1600" dirty="0">
                <a:solidFill>
                  <a:srgbClr val="0C343D"/>
                </a:solidFill>
              </a:rPr>
              <a:t>création</a:t>
            </a:r>
            <a:r>
              <a:rPr lang="fr-FR" sz="1600" dirty="0">
                <a:solidFill>
                  <a:schemeClr val="tx1"/>
                </a:solidFill>
              </a:rPr>
              <a:t> commande “en cours” + lignes goodies</a:t>
            </a:r>
          </a:p>
          <a:p>
            <a:pPr>
              <a:buFont typeface="Arial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Calcul conditionnement (Access) : choix emballage + calcul poids total (emballage + contenu)</a:t>
            </a:r>
            <a:endParaRPr lang="en-US" sz="1600">
              <a:solidFill>
                <a:schemeClr val="tx1"/>
              </a:solidFill>
            </a:endParaRPr>
          </a:p>
          <a:p>
            <a:pPr>
              <a:buFont typeface="Arial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Calcul affranchissement (Access) : application des tarifs postaux</a:t>
            </a:r>
            <a:endParaRPr lang="en-US" sz="1600">
              <a:solidFill>
                <a:schemeClr val="tx1"/>
              </a:solidFill>
            </a:endParaRPr>
          </a:p>
          <a:p>
            <a:pPr>
              <a:buFont typeface="Arial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Préparation physique du colis par l’opérateur colis</a:t>
            </a:r>
          </a:p>
          <a:p>
            <a:pPr>
              <a:buFont typeface="Arial"/>
              <a:buChar char="•"/>
            </a:pPr>
            <a:r>
              <a:rPr lang="fr-FR" sz="1600" dirty="0">
                <a:solidFill>
                  <a:srgbClr val="0C343D"/>
                </a:solidFill>
              </a:rPr>
              <a:t>Validation expédition dans Access</a:t>
            </a:r>
            <a:endParaRPr lang="en-US" sz="1600"/>
          </a:p>
          <a:p>
            <a:pPr>
              <a:buFont typeface="Arial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Expédition via La Poste</a:t>
            </a:r>
          </a:p>
          <a:p>
            <a:pPr>
              <a:buFont typeface="Arial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Mise à jour statut + traçabilité : commande “expédiée” + historisation</a:t>
            </a:r>
          </a:p>
          <a:p>
            <a:pPr>
              <a:buFont typeface="Arial"/>
              <a:buChar char="•"/>
            </a:pP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D3327536-4E90-7D23-1106-D41D242E8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Scénario de gestion des colis</a:t>
            </a:r>
          </a:p>
        </p:txBody>
      </p:sp>
    </p:spTree>
    <p:extLst>
      <p:ext uri="{BB962C8B-B14F-4D97-AF65-F5344CB8AC3E}">
        <p14:creationId xmlns:p14="http://schemas.microsoft.com/office/powerpoint/2010/main" val="3568855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AEC95-2C19-9D8C-8B03-5DA4D72B9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99546-D929-42B3-1259-DA966F039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Diagrammes de séquence &amp; d’activité</a:t>
            </a:r>
          </a:p>
        </p:txBody>
      </p:sp>
      <p:pic>
        <p:nvPicPr>
          <p:cNvPr id="3" name="Image 2" descr="Une image contenant fromages, laitier, Fabrication du fromage, Gruyère&#10;&#10;Le contenu généré par l’IA peut être incorrect.">
            <a:extLst>
              <a:ext uri="{FF2B5EF4-FFF2-40B4-BE49-F238E27FC236}">
                <a16:creationId xmlns:a16="http://schemas.microsoft.com/office/drawing/2014/main" id="{4CA04DEC-A8C3-6010-96FB-4491E1EA0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29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953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385E5-0267-505F-4C27-6D3FBDEA4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CA55FC6C-FF6F-168C-84A6-7507D185A8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4525" y="1152475"/>
            <a:ext cx="4629475" cy="3416400"/>
          </a:xfrm>
        </p:spPr>
        <p:txBody>
          <a:bodyPr/>
          <a:lstStyle/>
          <a:p>
            <a:pPr marL="158750" indent="0">
              <a:buNone/>
            </a:pPr>
            <a:r>
              <a:rPr lang="fr-FR" sz="1800" dirty="0">
                <a:solidFill>
                  <a:schemeClr val="tx1"/>
                </a:solidFill>
              </a:rPr>
              <a:t>Le diagramme d'activité est composé de quatre partie distinctes</a:t>
            </a:r>
          </a:p>
          <a:p>
            <a:endParaRPr lang="fr-FR" sz="1800" dirty="0">
              <a:solidFill>
                <a:schemeClr val="tx1"/>
              </a:solidFill>
            </a:endParaRPr>
          </a:p>
          <a:p>
            <a:r>
              <a:rPr lang="fr-FR" sz="1800" dirty="0">
                <a:solidFill>
                  <a:schemeClr val="tx1"/>
                </a:solidFill>
              </a:rPr>
              <a:t>Déclenchement</a:t>
            </a:r>
          </a:p>
          <a:p>
            <a:r>
              <a:rPr lang="fr-FR" sz="1800" dirty="0">
                <a:solidFill>
                  <a:schemeClr val="tx1"/>
                </a:solidFill>
              </a:rPr>
              <a:t>Saisie / création</a:t>
            </a:r>
          </a:p>
          <a:p>
            <a:r>
              <a:rPr lang="fr-FR" sz="1800" dirty="0">
                <a:solidFill>
                  <a:schemeClr val="tx1"/>
                </a:solidFill>
              </a:rPr>
              <a:t>Conditionnement &amp; affranchissement </a:t>
            </a:r>
          </a:p>
          <a:p>
            <a:r>
              <a:rPr lang="fr-FR" sz="1800" dirty="0">
                <a:solidFill>
                  <a:schemeClr val="tx1"/>
                </a:solidFill>
              </a:rPr>
              <a:t>Expédition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05D3B3A-25C8-DE5A-8431-39273B759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625" y="509825"/>
            <a:ext cx="4629475" cy="572700"/>
          </a:xfrm>
        </p:spPr>
        <p:txBody>
          <a:bodyPr/>
          <a:lstStyle/>
          <a:p>
            <a:r>
              <a:rPr lang="fr-FR" dirty="0"/>
              <a:t>Diagrammes de séquence</a:t>
            </a:r>
          </a:p>
        </p:txBody>
      </p:sp>
      <p:pic>
        <p:nvPicPr>
          <p:cNvPr id="7" name="Image 6" descr="Une image contenant fromages, laitier, Fabrication du fromage, Gruyère&#10;&#10;Le contenu généré par l’IA peut être incorrect.">
            <a:extLst>
              <a:ext uri="{FF2B5EF4-FFF2-40B4-BE49-F238E27FC236}">
                <a16:creationId xmlns:a16="http://schemas.microsoft.com/office/drawing/2014/main" id="{F5D5FDC2-2DAA-2A34-1666-6EC804356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29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54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2549B-85A9-C336-887F-33B9A9A60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48A45670-0B19-611E-6A5A-E0721B70B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4525" y="1152475"/>
            <a:ext cx="4629475" cy="3416400"/>
          </a:xfrm>
        </p:spPr>
        <p:txBody>
          <a:bodyPr/>
          <a:lstStyle/>
          <a:p>
            <a:pPr marL="158750" indent="0">
              <a:buNone/>
            </a:pPr>
            <a:r>
              <a:rPr lang="fr-FR" sz="1800" dirty="0">
                <a:solidFill>
                  <a:schemeClr val="tx1"/>
                </a:solidFill>
              </a:rPr>
              <a:t>Le diagramme d'activité est composé de quatre partie distinctes</a:t>
            </a:r>
          </a:p>
          <a:p>
            <a:endParaRPr lang="fr-FR" sz="1800" dirty="0">
              <a:solidFill>
                <a:schemeClr val="tx1"/>
              </a:solidFill>
            </a:endParaRPr>
          </a:p>
          <a:p>
            <a:r>
              <a:rPr lang="fr-FR" sz="1800" dirty="0">
                <a:solidFill>
                  <a:schemeClr val="tx1"/>
                </a:solidFill>
              </a:rPr>
              <a:t>Déclenchement</a:t>
            </a:r>
            <a:endParaRPr lang="en-US" sz="1800">
              <a:solidFill>
                <a:schemeClr val="tx1"/>
              </a:solidFill>
            </a:endParaRPr>
          </a:p>
          <a:p>
            <a:r>
              <a:rPr lang="fr-FR" sz="1800" dirty="0">
                <a:solidFill>
                  <a:schemeClr val="tx1"/>
                </a:solidFill>
              </a:rPr>
              <a:t>Saisie / création</a:t>
            </a:r>
            <a:endParaRPr lang="en-US" sz="1800">
              <a:solidFill>
                <a:schemeClr val="tx1"/>
              </a:solidFill>
            </a:endParaRPr>
          </a:p>
          <a:p>
            <a:r>
              <a:rPr lang="fr-FR" sz="1800" dirty="0">
                <a:solidFill>
                  <a:schemeClr val="tx1"/>
                </a:solidFill>
              </a:rPr>
              <a:t>Conditionnement &amp; affranchissement </a:t>
            </a:r>
            <a:endParaRPr lang="en-US" sz="1800">
              <a:solidFill>
                <a:schemeClr val="tx1"/>
              </a:solidFill>
            </a:endParaRPr>
          </a:p>
          <a:p>
            <a:r>
              <a:rPr lang="fr-FR" sz="1800" dirty="0">
                <a:solidFill>
                  <a:schemeClr val="tx1"/>
                </a:solidFill>
              </a:rPr>
              <a:t>Expédition</a:t>
            </a:r>
          </a:p>
          <a:p>
            <a:endParaRPr lang="fr-FR" sz="1800" dirty="0">
              <a:solidFill>
                <a:schemeClr val="tx1"/>
              </a:solidFill>
            </a:endParaRPr>
          </a:p>
          <a:p>
            <a:pPr marL="158750" indent="0">
              <a:buNone/>
            </a:pPr>
            <a:r>
              <a:rPr lang="fr-FR" sz="1800" dirty="0">
                <a:solidFill>
                  <a:schemeClr val="tx1"/>
                </a:solidFill>
              </a:rPr>
              <a:t>Du fait de ca taille, nous allons les détailler dans les slides suivantes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5D64CF0-6A1C-74C3-E0DC-E8756735C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625" y="509825"/>
            <a:ext cx="4629475" cy="572700"/>
          </a:xfrm>
        </p:spPr>
        <p:txBody>
          <a:bodyPr/>
          <a:lstStyle/>
          <a:p>
            <a:r>
              <a:rPr lang="fr-FR" dirty="0"/>
              <a:t>Diagrammes de séquence</a:t>
            </a:r>
          </a:p>
        </p:txBody>
      </p:sp>
      <p:pic>
        <p:nvPicPr>
          <p:cNvPr id="5" name="Image 4" descr="Une image contenant texte, capture d’écran, Parallèle, diagramme&#10;&#10;Le contenu généré par l’IA peut être incorrect.">
            <a:extLst>
              <a:ext uri="{FF2B5EF4-FFF2-40B4-BE49-F238E27FC236}">
                <a16:creationId xmlns:a16="http://schemas.microsoft.com/office/drawing/2014/main" id="{09488E99-E9BA-57E1-2FA0-514DC5B70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64" y="-71438"/>
            <a:ext cx="3037131" cy="521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96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BD827-4F2D-25A7-C712-8A35535B7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BD8029-74AB-BBAD-760C-4F6319EF4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Plan &amp; périmètre</a:t>
            </a:r>
          </a:p>
        </p:txBody>
      </p:sp>
      <p:pic>
        <p:nvPicPr>
          <p:cNvPr id="3" name="Image 2" descr="Une image contenant laitier, nourriture, ingrédient, table&#10;&#10;Le contenu généré par l’IA peut être incorrect.">
            <a:extLst>
              <a:ext uri="{FF2B5EF4-FFF2-40B4-BE49-F238E27FC236}">
                <a16:creationId xmlns:a16="http://schemas.microsoft.com/office/drawing/2014/main" id="{26EB197F-9301-B422-411B-B1115D715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3" y="0"/>
            <a:ext cx="342932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31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E3DAC-D7C5-15BD-4E60-F07C98FE8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3CB190AB-2E51-1CD8-B3F1-6A3723CFA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Architecture globale</a:t>
            </a:r>
          </a:p>
        </p:txBody>
      </p:sp>
      <p:pic>
        <p:nvPicPr>
          <p:cNvPr id="6" name="Image 5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3926559A-CC7A-5ED9-A9F2-B973B9B59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87" y="0"/>
            <a:ext cx="72833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38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8F0CD-218E-0FB7-5084-62FE87BF8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2E962A7-119E-176D-DFF6-72B6EAC8F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Architecture globale</a:t>
            </a:r>
          </a:p>
        </p:txBody>
      </p:sp>
      <p:pic>
        <p:nvPicPr>
          <p:cNvPr id="4" name="Image 3" descr="Une image contenant texte, capture d’écran, Police, document&#10;&#10;Le contenu généré par l’IA peut être incorrect.">
            <a:extLst>
              <a:ext uri="{FF2B5EF4-FFF2-40B4-BE49-F238E27FC236}">
                <a16:creationId xmlns:a16="http://schemas.microsoft.com/office/drawing/2014/main" id="{B8F97091-5762-E870-AB4D-55A71D58B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439" y="0"/>
            <a:ext cx="3889121" cy="5143500"/>
          </a:xfrm>
          <a:prstGeom prst="rect">
            <a:avLst/>
          </a:prstGeom>
        </p:spPr>
      </p:pic>
      <p:pic>
        <p:nvPicPr>
          <p:cNvPr id="7" name="Image 6" descr="Une image contenant texte, capture d’écran, Police, document&#10;&#10;Le contenu généré par l’IA peut être incorrect.">
            <a:extLst>
              <a:ext uri="{FF2B5EF4-FFF2-40B4-BE49-F238E27FC236}">
                <a16:creationId xmlns:a16="http://schemas.microsoft.com/office/drawing/2014/main" id="{F08D3131-5B33-44C6-BE54-BEF67EACD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899" y="0"/>
            <a:ext cx="63126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814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69488-250D-6825-D50E-7C0669C6B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A42E6AB-8372-B9BF-A304-03FBEE6A0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Architecture globale</a:t>
            </a:r>
          </a:p>
        </p:txBody>
      </p:sp>
      <p:pic>
        <p:nvPicPr>
          <p:cNvPr id="5" name="Image 4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71513BF4-0656-5D2D-5DD0-1B0FE5D3A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214" y="0"/>
            <a:ext cx="5518222" cy="51435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5550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DD21A-BCBB-14C9-EA06-B6DDC40AC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356E13E6-94D1-B5A8-9051-D3580A31B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Architecture globale</a:t>
            </a:r>
          </a:p>
        </p:txBody>
      </p:sp>
      <p:pic>
        <p:nvPicPr>
          <p:cNvPr id="5" name="Image 4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99931BEE-42B3-7F12-1773-AFC424FFA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69" y="0"/>
            <a:ext cx="81588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76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14CBD-F0B3-5983-2376-88A919C4F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020963F-BFA3-0F77-44A7-59465584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Architecture globale</a:t>
            </a:r>
          </a:p>
        </p:txBody>
      </p:sp>
      <p:pic>
        <p:nvPicPr>
          <p:cNvPr id="4" name="Image 3" descr="Une image contenant texte, capture d’écran, Police, document&#10;&#10;Le contenu généré par l’IA peut être incorrect.">
            <a:extLst>
              <a:ext uri="{FF2B5EF4-FFF2-40B4-BE49-F238E27FC236}">
                <a16:creationId xmlns:a16="http://schemas.microsoft.com/office/drawing/2014/main" id="{FC47207C-5E7F-631B-5730-CBE0708EF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439" y="0"/>
            <a:ext cx="3889121" cy="5143500"/>
          </a:xfrm>
          <a:prstGeom prst="rect">
            <a:avLst/>
          </a:prstGeom>
        </p:spPr>
      </p:pic>
      <p:pic>
        <p:nvPicPr>
          <p:cNvPr id="7" name="Image 6" descr="Une image contenant texte, capture d’écran, Police, document&#10;&#10;Le contenu généré par l’IA peut être incorrect.">
            <a:extLst>
              <a:ext uri="{FF2B5EF4-FFF2-40B4-BE49-F238E27FC236}">
                <a16:creationId xmlns:a16="http://schemas.microsoft.com/office/drawing/2014/main" id="{43631DFD-08AF-6E36-40DD-34A7AEACA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660" y="0"/>
            <a:ext cx="63126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430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70E08-4F85-1BD5-B9DF-79ED476D1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2">
            <a:extLst>
              <a:ext uri="{FF2B5EF4-FFF2-40B4-BE49-F238E27FC236}">
                <a16:creationId xmlns:a16="http://schemas.microsoft.com/office/drawing/2014/main" id="{45D761A9-EE33-F508-A57A-486E4B8E5271}"/>
              </a:ext>
            </a:extLst>
          </p:cNvPr>
          <p:cNvSpPr txBox="1">
            <a:spLocks/>
          </p:cNvSpPr>
          <p:nvPr/>
        </p:nvSpPr>
        <p:spPr>
          <a:xfrm>
            <a:off x="6645153" y="553230"/>
            <a:ext cx="2321510" cy="1310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fr-FR" dirty="0"/>
              <a:t>Diagrammes d’activité</a:t>
            </a:r>
          </a:p>
          <a:p>
            <a:endParaRPr lang="fr-FR" dirty="0"/>
          </a:p>
        </p:txBody>
      </p:sp>
      <p:sp>
        <p:nvSpPr>
          <p:cNvPr id="3" name="Espace réservé du texte 1">
            <a:extLst>
              <a:ext uri="{FF2B5EF4-FFF2-40B4-BE49-F238E27FC236}">
                <a16:creationId xmlns:a16="http://schemas.microsoft.com/office/drawing/2014/main" id="{454111C1-A6B3-C96C-5484-AE2D5CC82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2152" y="1682410"/>
            <a:ext cx="3247484" cy="2886465"/>
          </a:xfrm>
        </p:spPr>
        <p:txBody>
          <a:bodyPr/>
          <a:lstStyle/>
          <a:p>
            <a:pPr marL="158750" indent="0">
              <a:buNone/>
            </a:pPr>
            <a:endParaRPr lang="fr-FR" sz="1800" dirty="0"/>
          </a:p>
        </p:txBody>
      </p:sp>
      <p:pic>
        <p:nvPicPr>
          <p:cNvPr id="7" name="Image 6" descr="Une image contenant fromages, laitier, Fabrication du fromage, Gruyère&#10;&#10;Le contenu généré par l’IA peut être incorrect.">
            <a:extLst>
              <a:ext uri="{FF2B5EF4-FFF2-40B4-BE49-F238E27FC236}">
                <a16:creationId xmlns:a16="http://schemas.microsoft.com/office/drawing/2014/main" id="{B3BABE6A-CDA3-60A0-FE57-5B929D997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29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97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22410-BC31-D482-6CDC-B415CC6BD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document, Police, diagramme&#10;&#10;Le contenu généré par l’IA peut être incorrect.">
            <a:extLst>
              <a:ext uri="{FF2B5EF4-FFF2-40B4-BE49-F238E27FC236}">
                <a16:creationId xmlns:a16="http://schemas.microsoft.com/office/drawing/2014/main" id="{B9F8ACF9-AA5D-9EC5-874F-3AEFAEC4D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77" y="0"/>
            <a:ext cx="1321670" cy="5143500"/>
          </a:xfrm>
          <a:prstGeom prst="rect">
            <a:avLst/>
          </a:prstGeom>
        </p:spPr>
      </p:pic>
      <p:sp>
        <p:nvSpPr>
          <p:cNvPr id="11" name="Titre 2">
            <a:extLst>
              <a:ext uri="{FF2B5EF4-FFF2-40B4-BE49-F238E27FC236}">
                <a16:creationId xmlns:a16="http://schemas.microsoft.com/office/drawing/2014/main" id="{A30C1037-31BB-AE5D-DD6C-28A0EFB014FA}"/>
              </a:ext>
            </a:extLst>
          </p:cNvPr>
          <p:cNvSpPr txBox="1">
            <a:spLocks/>
          </p:cNvSpPr>
          <p:nvPr/>
        </p:nvSpPr>
        <p:spPr>
          <a:xfrm>
            <a:off x="6645153" y="553230"/>
            <a:ext cx="2321510" cy="1310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fr-FR" dirty="0"/>
              <a:t>Diagrammes d’activité</a:t>
            </a:r>
          </a:p>
          <a:p>
            <a:endParaRPr lang="fr-FR" dirty="0"/>
          </a:p>
        </p:txBody>
      </p:sp>
      <p:sp>
        <p:nvSpPr>
          <p:cNvPr id="3" name="Espace réservé du texte 1">
            <a:extLst>
              <a:ext uri="{FF2B5EF4-FFF2-40B4-BE49-F238E27FC236}">
                <a16:creationId xmlns:a16="http://schemas.microsoft.com/office/drawing/2014/main" id="{D801272D-5E39-5399-5467-7AB7C7074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2152" y="1682410"/>
            <a:ext cx="3247484" cy="2886465"/>
          </a:xfrm>
        </p:spPr>
        <p:txBody>
          <a:bodyPr/>
          <a:lstStyle/>
          <a:p>
            <a:pPr marL="158750" indent="0">
              <a:buNone/>
            </a:pPr>
            <a:r>
              <a:rPr lang="fr-FR" sz="1800" dirty="0">
                <a:solidFill>
                  <a:schemeClr val="tx1"/>
                </a:solidFill>
              </a:rPr>
              <a:t>Ce diagramme d’activité décrit le workflow opérationnel AS-IS de la gestion des colis dans l’outil Access 2000, depuis la réception d’un courrier client jusqu’à l’expédition et la mise à jour du statut.</a:t>
            </a:r>
          </a:p>
        </p:txBody>
      </p:sp>
      <p:pic>
        <p:nvPicPr>
          <p:cNvPr id="7" name="Image 6" descr="Une image contenant fromages, laitier, Fabrication du fromage, Gruyère&#10;&#10;Le contenu généré par l’IA peut être incorrect.">
            <a:extLst>
              <a:ext uri="{FF2B5EF4-FFF2-40B4-BE49-F238E27FC236}">
                <a16:creationId xmlns:a16="http://schemas.microsoft.com/office/drawing/2014/main" id="{42A616EA-EF0A-4467-90CA-D8097FB67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429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0324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A441C-427B-5E9D-BF93-7EB8D4ECC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document, Police, diagramme&#10;&#10;Le contenu généré par l’IA peut être incorrect.">
            <a:extLst>
              <a:ext uri="{FF2B5EF4-FFF2-40B4-BE49-F238E27FC236}">
                <a16:creationId xmlns:a16="http://schemas.microsoft.com/office/drawing/2014/main" id="{FF1E3918-D581-3BDF-783E-241B93C35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541" y="1"/>
            <a:ext cx="3585966" cy="14048771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5DFB9A4F-17D4-A622-D19B-A483DFAED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Titre 2">
            <a:extLst>
              <a:ext uri="{FF2B5EF4-FFF2-40B4-BE49-F238E27FC236}">
                <a16:creationId xmlns:a16="http://schemas.microsoft.com/office/drawing/2014/main" id="{C88E92F2-72B6-482B-2B23-0711E9FD4300}"/>
              </a:ext>
            </a:extLst>
          </p:cNvPr>
          <p:cNvSpPr txBox="1">
            <a:spLocks/>
          </p:cNvSpPr>
          <p:nvPr/>
        </p:nvSpPr>
        <p:spPr>
          <a:xfrm>
            <a:off x="6645153" y="553230"/>
            <a:ext cx="2321510" cy="1310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fr-FR" dirty="0"/>
              <a:t>Diagrammes d’activité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7040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28695-C7F1-E9C6-D734-C22EBFA80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document, Police, diagramme&#10;&#10;Le contenu généré par l’IA peut être incorrect.">
            <a:extLst>
              <a:ext uri="{FF2B5EF4-FFF2-40B4-BE49-F238E27FC236}">
                <a16:creationId xmlns:a16="http://schemas.microsoft.com/office/drawing/2014/main" id="{51961C7D-BFF9-2F0F-408A-B0A347628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541" y="-4130714"/>
            <a:ext cx="3585966" cy="14048771"/>
          </a:xfrm>
          <a:prstGeom prst="rect">
            <a:avLst/>
          </a:prstGeom>
        </p:spPr>
      </p:pic>
      <p:sp>
        <p:nvSpPr>
          <p:cNvPr id="7" name="Titre 2">
            <a:extLst>
              <a:ext uri="{FF2B5EF4-FFF2-40B4-BE49-F238E27FC236}">
                <a16:creationId xmlns:a16="http://schemas.microsoft.com/office/drawing/2014/main" id="{48EFAFA6-0B56-2329-8279-778F673C51B3}"/>
              </a:ext>
            </a:extLst>
          </p:cNvPr>
          <p:cNvSpPr txBox="1">
            <a:spLocks/>
          </p:cNvSpPr>
          <p:nvPr/>
        </p:nvSpPr>
        <p:spPr>
          <a:xfrm>
            <a:off x="6645153" y="553230"/>
            <a:ext cx="2321510" cy="1310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fr-FR" dirty="0"/>
              <a:t>Diagrammes d’activité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874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26122-7226-E358-7579-FDD470344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D532368A-B947-3ECC-6BBF-938C82FF3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5153" y="553230"/>
            <a:ext cx="2321510" cy="1310586"/>
          </a:xfrm>
        </p:spPr>
        <p:txBody>
          <a:bodyPr/>
          <a:lstStyle/>
          <a:p>
            <a:r>
              <a:rPr lang="fr-FR" dirty="0"/>
              <a:t>Diagrammes d’activité</a:t>
            </a:r>
          </a:p>
          <a:p>
            <a:endParaRPr lang="fr-FR" dirty="0"/>
          </a:p>
        </p:txBody>
      </p:sp>
      <p:pic>
        <p:nvPicPr>
          <p:cNvPr id="4" name="Image 3" descr="Une image contenant texte, document, Police, diagramme&#10;&#10;Le contenu généré par l’IA peut être incorrect.">
            <a:extLst>
              <a:ext uri="{FF2B5EF4-FFF2-40B4-BE49-F238E27FC236}">
                <a16:creationId xmlns:a16="http://schemas.microsoft.com/office/drawing/2014/main" id="{40215BB9-53EF-91D3-8DCB-08ADA3BEB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924" y="-8905271"/>
            <a:ext cx="3585966" cy="1404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6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9F012-37C7-0561-BD5C-8956751C5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EE5BB1F1-8F47-D492-D617-68A40A8EC7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098560"/>
            <a:ext cx="7704000" cy="3675192"/>
          </a:xfrm>
        </p:spPr>
        <p:txBody>
          <a:bodyPr/>
          <a:lstStyle/>
          <a:p>
            <a:pPr marL="501650" indent="-342900">
              <a:lnSpc>
                <a:spcPct val="150000"/>
              </a:lnSpc>
              <a:spcBef>
                <a:spcPts val="200"/>
              </a:spcBef>
              <a:buFont typeface="Arial"/>
              <a:buChar char="•"/>
            </a:pPr>
            <a:r>
              <a:rPr lang="fr-FR" sz="2000" b="1" dirty="0">
                <a:solidFill>
                  <a:schemeClr val="accent5"/>
                </a:solidFill>
              </a:rPr>
              <a:t>Contexte et objectifs de la mission</a:t>
            </a:r>
            <a:endParaRPr lang="fr-FR" b="1" dirty="0">
              <a:solidFill>
                <a:schemeClr val="accent5"/>
              </a:solidFill>
            </a:endParaRPr>
          </a:p>
          <a:p>
            <a:pPr marL="501650" indent="-342900">
              <a:lnSpc>
                <a:spcPct val="150000"/>
              </a:lnSpc>
              <a:spcBef>
                <a:spcPts val="200"/>
              </a:spcBef>
              <a:buFont typeface="Arial"/>
              <a:buChar char="•"/>
            </a:pPr>
            <a:r>
              <a:rPr lang="fr-FR" sz="2000" b="1" dirty="0">
                <a:solidFill>
                  <a:schemeClr val="accent5"/>
                </a:solidFill>
              </a:rPr>
              <a:t>Acteurs et rôles</a:t>
            </a:r>
            <a:endParaRPr lang="fr-FR" b="1" dirty="0">
              <a:solidFill>
                <a:schemeClr val="accent5"/>
              </a:solidFill>
            </a:endParaRPr>
          </a:p>
          <a:p>
            <a:pPr marL="501650" indent="-342900">
              <a:lnSpc>
                <a:spcPct val="150000"/>
              </a:lnSpc>
              <a:spcBef>
                <a:spcPts val="200"/>
              </a:spcBef>
              <a:buFont typeface="Arial"/>
              <a:buChar char="•"/>
            </a:pPr>
            <a:r>
              <a:rPr lang="fr-FR" sz="2000" b="1" dirty="0">
                <a:solidFill>
                  <a:schemeClr val="accent5"/>
                </a:solidFill>
              </a:rPr>
              <a:t>Architecture globale du système</a:t>
            </a:r>
            <a:endParaRPr lang="fr-FR" b="1" dirty="0">
              <a:solidFill>
                <a:schemeClr val="accent5"/>
              </a:solidFill>
            </a:endParaRPr>
          </a:p>
          <a:p>
            <a:pPr marL="501650" indent="-342900">
              <a:lnSpc>
                <a:spcPct val="150000"/>
              </a:lnSpc>
              <a:spcBef>
                <a:spcPts val="200"/>
              </a:spcBef>
              <a:buFont typeface="Arial"/>
              <a:buChar char="•"/>
            </a:pPr>
            <a:r>
              <a:rPr lang="fr-FR" sz="2000" b="1" dirty="0">
                <a:solidFill>
                  <a:schemeClr val="accent5"/>
                </a:solidFill>
              </a:rPr>
              <a:t>Cas d’utilisation (Use Cases)</a:t>
            </a:r>
            <a:endParaRPr lang="fr-FR" b="1" dirty="0">
              <a:solidFill>
                <a:schemeClr val="accent5"/>
              </a:solidFill>
            </a:endParaRPr>
          </a:p>
          <a:p>
            <a:pPr marL="501650" indent="-342900">
              <a:lnSpc>
                <a:spcPct val="150000"/>
              </a:lnSpc>
              <a:spcBef>
                <a:spcPts val="200"/>
              </a:spcBef>
              <a:buFont typeface="Arial"/>
              <a:buChar char="•"/>
            </a:pPr>
            <a:r>
              <a:rPr lang="fr-FR" sz="2000" b="1" dirty="0">
                <a:solidFill>
                  <a:schemeClr val="accent5"/>
                </a:solidFill>
              </a:rPr>
              <a:t>Scénario de gestion des colis</a:t>
            </a:r>
            <a:endParaRPr lang="fr-FR" b="1" dirty="0">
              <a:solidFill>
                <a:schemeClr val="accent5"/>
              </a:solidFill>
            </a:endParaRPr>
          </a:p>
          <a:p>
            <a:pPr marL="501650" indent="-342900">
              <a:lnSpc>
                <a:spcPct val="150000"/>
              </a:lnSpc>
              <a:spcBef>
                <a:spcPts val="200"/>
              </a:spcBef>
              <a:buFont typeface="Arial"/>
              <a:buChar char="•"/>
            </a:pPr>
            <a:r>
              <a:rPr lang="fr-FR" sz="2000" b="1" dirty="0">
                <a:solidFill>
                  <a:schemeClr val="accent5"/>
                </a:solidFill>
              </a:rPr>
              <a:t>Modélisation des données (diagramme de classes)</a:t>
            </a:r>
            <a:endParaRPr lang="fr-FR" b="1" dirty="0">
              <a:solidFill>
                <a:schemeClr val="accent5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D482792-CD7C-969C-16EA-3205BD07B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 &amp; périmètre</a:t>
            </a:r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13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78D20-7571-2783-3B43-5157F4FCA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33F910-BE36-E64C-9FE2-D692384A7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Diagramme de classes</a:t>
            </a:r>
          </a:p>
        </p:txBody>
      </p:sp>
      <p:pic>
        <p:nvPicPr>
          <p:cNvPr id="3" name="Image 2" descr="Une image contenant nourriture, fromages, laitier, ingrédient&#10;&#10;Le contenu généré par l’IA peut être incorrect.">
            <a:extLst>
              <a:ext uri="{FF2B5EF4-FFF2-40B4-BE49-F238E27FC236}">
                <a16:creationId xmlns:a16="http://schemas.microsoft.com/office/drawing/2014/main" id="{5C9ADAE1-8FEE-058D-AAFE-A3826A442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29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673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747F1-F66E-E94A-5335-EAFFAB485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2">
            <a:extLst>
              <a:ext uri="{FF2B5EF4-FFF2-40B4-BE49-F238E27FC236}">
                <a16:creationId xmlns:a16="http://schemas.microsoft.com/office/drawing/2014/main" id="{8831423C-845D-69EC-A4CA-EE957733976A}"/>
              </a:ext>
            </a:extLst>
          </p:cNvPr>
          <p:cNvSpPr txBox="1">
            <a:spLocks/>
          </p:cNvSpPr>
          <p:nvPr/>
        </p:nvSpPr>
        <p:spPr>
          <a:xfrm>
            <a:off x="6645153" y="553230"/>
            <a:ext cx="2321510" cy="1310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fr-FR" dirty="0"/>
              <a:t>Diagramme de classes</a:t>
            </a:r>
          </a:p>
        </p:txBody>
      </p:sp>
      <p:pic>
        <p:nvPicPr>
          <p:cNvPr id="6" name="Image 5" descr="Une image contenant texte, diagramme, Police, Parallèle&#10;&#10;Le contenu généré par l’IA peut être incorrect.">
            <a:extLst>
              <a:ext uri="{FF2B5EF4-FFF2-40B4-BE49-F238E27FC236}">
                <a16:creationId xmlns:a16="http://schemas.microsoft.com/office/drawing/2014/main" id="{9E2028AD-E160-8466-6C4E-571E84B85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427" y="0"/>
            <a:ext cx="4186989" cy="5143500"/>
          </a:xfrm>
          <a:prstGeom prst="rect">
            <a:avLst/>
          </a:prstGeom>
        </p:spPr>
      </p:pic>
      <p:sp>
        <p:nvSpPr>
          <p:cNvPr id="8" name="Titre 7">
            <a:extLst>
              <a:ext uri="{FF2B5EF4-FFF2-40B4-BE49-F238E27FC236}">
                <a16:creationId xmlns:a16="http://schemas.microsoft.com/office/drawing/2014/main" id="{1802821A-48C2-C20E-0B76-086EBA06C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66169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43756-A499-1C4D-5CE4-9BBAA112A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E6AD3D-916D-D6C9-2243-A96D3842B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4135" y="392879"/>
            <a:ext cx="4343027" cy="4487957"/>
          </a:xfrm>
        </p:spPr>
        <p:txBody>
          <a:bodyPr/>
          <a:lstStyle/>
          <a:p>
            <a:r>
              <a:rPr lang="fr-FR" dirty="0"/>
              <a:t>Maquette  de de l’application future</a:t>
            </a:r>
          </a:p>
          <a:p>
            <a:endParaRPr lang="fr-FR" dirty="0"/>
          </a:p>
        </p:txBody>
      </p:sp>
      <p:pic>
        <p:nvPicPr>
          <p:cNvPr id="3" name="Image 2" descr="Une image contenant nourriture, fromages, laitier, ingrédient&#10;&#10;Le contenu généré par l’IA peut être incorrect.">
            <a:extLst>
              <a:ext uri="{FF2B5EF4-FFF2-40B4-BE49-F238E27FC236}">
                <a16:creationId xmlns:a16="http://schemas.microsoft.com/office/drawing/2014/main" id="{20A5A5D0-DFAC-DE7F-1AB4-7A3BDFE27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29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44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PlantUML diagram">
            <a:extLst>
              <a:ext uri="{FF2B5EF4-FFF2-40B4-BE49-F238E27FC236}">
                <a16:creationId xmlns:a16="http://schemas.microsoft.com/office/drawing/2014/main" id="{92495F6A-1313-1CFB-05A1-2E3289AB6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06"/>
            <a:ext cx="3886200" cy="5137279"/>
          </a:xfrm>
          <a:prstGeom prst="rect">
            <a:avLst/>
          </a:prstGeom>
        </p:spPr>
      </p:pic>
      <p:sp>
        <p:nvSpPr>
          <p:cNvPr id="5" name="Espace réservé du texte 1">
            <a:extLst>
              <a:ext uri="{FF2B5EF4-FFF2-40B4-BE49-F238E27FC236}">
                <a16:creationId xmlns:a16="http://schemas.microsoft.com/office/drawing/2014/main" id="{755E97E1-85FA-700C-0AF6-2C362DC53FC1}"/>
              </a:ext>
            </a:extLst>
          </p:cNvPr>
          <p:cNvSpPr txBox="1">
            <a:spLocks/>
          </p:cNvSpPr>
          <p:nvPr/>
        </p:nvSpPr>
        <p:spPr>
          <a:xfrm>
            <a:off x="4095862" y="1277166"/>
            <a:ext cx="4847683" cy="3644999"/>
          </a:xfrm>
          <a:prstGeom prst="rect">
            <a:avLst/>
          </a:prstGeom>
          <a:solidFill>
            <a:srgbClr val="F3F3F3">
              <a:alpha val="34000"/>
            </a:srgbClr>
          </a:solidFill>
          <a:ln>
            <a:solidFill>
              <a:srgbClr val="FFFFFF"/>
            </a:solidFill>
          </a:ln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800" dirty="0">
                <a:solidFill>
                  <a:schemeClr val="tx1"/>
                </a:solidFill>
              </a:rPr>
              <a:t>Acteurs : Opérateur colis • Admin • La Poste</a:t>
            </a:r>
          </a:p>
          <a:p>
            <a:pPr marL="501650" indent="-342900">
              <a:buAutoNum type="arabicPeriod"/>
            </a:pPr>
            <a:r>
              <a:rPr lang="fr-FR" sz="1800" dirty="0">
                <a:solidFill>
                  <a:schemeClr val="tx1"/>
                </a:solidFill>
              </a:rPr>
              <a:t>Connexion → Tableau de bord</a:t>
            </a:r>
          </a:p>
          <a:p>
            <a:pPr marL="501650" indent="-342900">
              <a:buAutoNum type="arabicPeriod"/>
            </a:pPr>
            <a:r>
              <a:rPr lang="fr-FR" sz="1800" dirty="0">
                <a:solidFill>
                  <a:schemeClr val="tx1"/>
                </a:solidFill>
              </a:rPr>
              <a:t>Module Colis → Recherche client / collecteur</a:t>
            </a:r>
          </a:p>
          <a:p>
            <a:pPr marL="501650" indent="-342900">
              <a:buAutoNum type="arabicPeriod"/>
            </a:pPr>
            <a:r>
              <a:rPr lang="fr-FR" sz="1800" dirty="0">
                <a:solidFill>
                  <a:schemeClr val="tx1"/>
                </a:solidFill>
              </a:rPr>
              <a:t>Dossier colis (client + points + historique) → Créer un envoi</a:t>
            </a:r>
          </a:p>
          <a:p>
            <a:pPr marL="501650" indent="-342900">
              <a:buAutoNum type="arabicPeriod"/>
            </a:pPr>
            <a:r>
              <a:rPr lang="fr-FR" sz="1800" dirty="0">
                <a:solidFill>
                  <a:schemeClr val="tx1"/>
                </a:solidFill>
              </a:rPr>
              <a:t>Sélection goodies → Contrôle stock Saisie adresse + options d’expédition → Contrôle adresse (OK / à corriger)</a:t>
            </a:r>
          </a:p>
          <a:p>
            <a:pPr marL="501650" indent="-342900">
              <a:buAutoNum type="arabicPeriod"/>
            </a:pPr>
            <a:r>
              <a:rPr lang="fr-FR" sz="1800" dirty="0">
                <a:solidFill>
                  <a:schemeClr val="tx1"/>
                </a:solidFill>
              </a:rPr>
              <a:t>Récapitulatif → Validation</a:t>
            </a:r>
          </a:p>
          <a:p>
            <a:pPr marL="501650" indent="-342900">
              <a:buAutoNum type="arabicPeriod"/>
            </a:pPr>
            <a:r>
              <a:rPr lang="fr-FR" sz="1800" dirty="0">
                <a:solidFill>
                  <a:schemeClr val="tx1"/>
                </a:solidFill>
              </a:rPr>
              <a:t>Génération étiquette &amp; n° de suivi </a:t>
            </a:r>
          </a:p>
          <a:p>
            <a:pPr marL="501650" indent="-342900">
              <a:buAutoNum type="arabicPeriod"/>
            </a:pPr>
            <a:r>
              <a:rPr lang="fr-FR" sz="1800" dirty="0">
                <a:solidFill>
                  <a:schemeClr val="tx1"/>
                </a:solidFill>
              </a:rPr>
              <a:t>Statut colis : Préparé → Expédié →</a:t>
            </a:r>
            <a:br>
              <a:rPr lang="fr-FR" sz="1800" dirty="0">
                <a:solidFill>
                  <a:schemeClr val="tx1"/>
                </a:solidFill>
              </a:rPr>
            </a:br>
            <a:r>
              <a:rPr lang="fr-FR" sz="1800" dirty="0">
                <a:solidFill>
                  <a:schemeClr val="tx1"/>
                </a:solidFill>
              </a:rPr>
              <a:t> Livré (→ Clôturé)</a:t>
            </a:r>
            <a:endParaRPr lang="fr-FR">
              <a:solidFill>
                <a:schemeClr val="tx1"/>
              </a:solidFill>
            </a:endParaRPr>
          </a:p>
          <a:p>
            <a:pPr marL="501650" indent="-342900">
              <a:buAutoNum type="arabicPeriod"/>
            </a:pP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7" name="Titre 2">
            <a:extLst>
              <a:ext uri="{FF2B5EF4-FFF2-40B4-BE49-F238E27FC236}">
                <a16:creationId xmlns:a16="http://schemas.microsoft.com/office/drawing/2014/main" id="{DB76DFE6-B6F0-BF21-A9C1-C6F44DBEAB05}"/>
              </a:ext>
            </a:extLst>
          </p:cNvPr>
          <p:cNvSpPr txBox="1">
            <a:spLocks/>
          </p:cNvSpPr>
          <p:nvPr/>
        </p:nvSpPr>
        <p:spPr>
          <a:xfrm>
            <a:off x="4317590" y="75249"/>
            <a:ext cx="4649073" cy="11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fr-FR" dirty="0"/>
              <a:t>Cinématique </a:t>
            </a:r>
            <a:br>
              <a:rPr lang="fr-FR" dirty="0"/>
            </a:br>
            <a:r>
              <a:rPr lang="fr-FR" dirty="0"/>
              <a:t>(Gestion des colis)</a:t>
            </a:r>
          </a:p>
        </p:txBody>
      </p:sp>
    </p:spTree>
    <p:extLst>
      <p:ext uri="{BB962C8B-B14F-4D97-AF65-F5344CB8AC3E}">
        <p14:creationId xmlns:p14="http://schemas.microsoft.com/office/powerpoint/2010/main" val="37417868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216AB-AE0A-11F0-0AA3-F9BF8C065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53817EFF-CD8D-F7B8-89F8-D4E2B265E8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CAF7675D-B593-C075-59CB-03CE38106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Cinématique (Ecrans)</a:t>
            </a:r>
          </a:p>
          <a:p>
            <a:endParaRPr lang="fr-FR" dirty="0"/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170A2686-D4E8-D5D6-3BC3-7B513B6724E7}"/>
              </a:ext>
            </a:extLst>
          </p:cNvPr>
          <p:cNvGraphicFramePr/>
          <p:nvPr/>
        </p:nvGraphicFramePr>
        <p:xfrm>
          <a:off x="904271" y="1285515"/>
          <a:ext cx="7422267" cy="3433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68312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BEF862-EB09-C699-598A-BB7411D0A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Prototypage rapide</a:t>
            </a:r>
          </a:p>
        </p:txBody>
      </p:sp>
    </p:spTree>
    <p:extLst>
      <p:ext uri="{BB962C8B-B14F-4D97-AF65-F5344CB8AC3E}">
        <p14:creationId xmlns:p14="http://schemas.microsoft.com/office/powerpoint/2010/main" val="26594840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582B0A-878E-DFC0-400D-DD8A49C69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 descr="Une image contenant texte, capture d’écran, Logiciel multimédia, Logiciel de graphisme&#10;&#10;Le contenu généré par l’IA peut être incorrect.">
            <a:extLst>
              <a:ext uri="{FF2B5EF4-FFF2-40B4-BE49-F238E27FC236}">
                <a16:creationId xmlns:a16="http://schemas.microsoft.com/office/drawing/2014/main" id="{79A572B7-AD40-61AE-8AF5-3A4E355AE2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860" b="281"/>
          <a:stretch>
            <a:fillRect/>
          </a:stretch>
        </p:blipFill>
        <p:spPr>
          <a:xfrm>
            <a:off x="-2429" y="-2597"/>
            <a:ext cx="9125656" cy="509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1551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B66315-88FB-3FAA-7CFE-C2288BAE9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 descr="Une image contenant texte, capture d’écran, logiciel, Icône d’ordinateur&#10;&#10;Le contenu généré par l’IA peut être incorrect.">
            <a:extLst>
              <a:ext uri="{FF2B5EF4-FFF2-40B4-BE49-F238E27FC236}">
                <a16:creationId xmlns:a16="http://schemas.microsoft.com/office/drawing/2014/main" id="{7AAA6583-870C-DBFF-7E52-88D2BC7CCF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972" t="200" b="-200"/>
          <a:stretch>
            <a:fillRect/>
          </a:stretch>
        </p:blipFill>
        <p:spPr>
          <a:xfrm>
            <a:off x="1" y="-31173"/>
            <a:ext cx="9146204" cy="517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823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750859-6969-3BF3-FCC4-AF99E7132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 descr="Une image contenant texte, Appareils électroniques, capture d’écran, logiciel&#10;&#10;Le contenu généré par l’IA peut être incorrect.">
            <a:extLst>
              <a:ext uri="{FF2B5EF4-FFF2-40B4-BE49-F238E27FC236}">
                <a16:creationId xmlns:a16="http://schemas.microsoft.com/office/drawing/2014/main" id="{391C963A-C11E-71F4-3DA5-7F7E028411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948" b="281"/>
          <a:stretch>
            <a:fillRect/>
          </a:stretch>
        </p:blipFill>
        <p:spPr>
          <a:xfrm>
            <a:off x="0" y="0"/>
            <a:ext cx="9148719" cy="514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105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16B1D2-039A-88AC-C31A-9CD754EFD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 descr="Une image contenant texte, capture d’écran, logiciel, Icône d’ordinateur&#10;&#10;Le contenu généré par l’IA peut être incorrect.">
            <a:extLst>
              <a:ext uri="{FF2B5EF4-FFF2-40B4-BE49-F238E27FC236}">
                <a16:creationId xmlns:a16="http://schemas.microsoft.com/office/drawing/2014/main" id="{EB343D73-2C10-A882-4A90-AE60DD3CBF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36" b="281"/>
          <a:stretch>
            <a:fillRect/>
          </a:stretch>
        </p:blipFill>
        <p:spPr>
          <a:xfrm>
            <a:off x="0" y="-4735"/>
            <a:ext cx="9140709" cy="515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33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3E6FE-08B9-2B53-3C31-B4EFDB23E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7ADE18-79C5-6031-8924-38651D17F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 &amp; périmètre</a:t>
            </a:r>
          </a:p>
        </p:txBody>
      </p:sp>
      <p:pic>
        <p:nvPicPr>
          <p:cNvPr id="3" name="Image 2" descr="Une image contenant laitier, Fromage à pâte fondue, Fabrication du fromage, Gruyère&#10;&#10;Le contenu généré par l’IA peut être incorrect.">
            <a:extLst>
              <a:ext uri="{FF2B5EF4-FFF2-40B4-BE49-F238E27FC236}">
                <a16:creationId xmlns:a16="http://schemas.microsoft.com/office/drawing/2014/main" id="{F9535DB3-B622-467D-7E5E-A1285D2F2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29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6578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F877DD-5466-126B-138A-8C739716E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 descr="Une image contenant texte, Appareils électroniques, capture d’écran, logiciel&#10;&#10;Le contenu généré par l’IA peut être incorrect.">
            <a:extLst>
              <a:ext uri="{FF2B5EF4-FFF2-40B4-BE49-F238E27FC236}">
                <a16:creationId xmlns:a16="http://schemas.microsoft.com/office/drawing/2014/main" id="{AB5199B8-76CE-795B-E067-F2D5812CAD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966" b="281"/>
          <a:stretch>
            <a:fillRect/>
          </a:stretch>
        </p:blipFill>
        <p:spPr>
          <a:xfrm>
            <a:off x="-3066" y="0"/>
            <a:ext cx="9147073" cy="514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026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5812D-8FCF-8692-846D-0C0E53C72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726644-ED3B-6466-9985-4A59D272B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02223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1897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776AF-7F60-9EDC-0D97-0A6DE0EEF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D4F0BCF-A35E-52C8-75B7-10FDB9165A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1650" indent="-342900">
              <a:lnSpc>
                <a:spcPct val="150000"/>
              </a:lnSpc>
              <a:buFont typeface="Arial"/>
              <a:buChar char="•"/>
            </a:pPr>
            <a:r>
              <a:rPr lang="fr-FR" sz="2000" b="1" dirty="0">
                <a:solidFill>
                  <a:schemeClr val="accent5"/>
                </a:solidFill>
              </a:rPr>
              <a:t>Application historique sous Microsoft Access Office 2000</a:t>
            </a:r>
            <a:r>
              <a:rPr lang="fr-FR" sz="2000" dirty="0">
                <a:solidFill>
                  <a:schemeClr val="accent5"/>
                </a:solidFill>
              </a:rPr>
              <a:t> (≈ 20 ans) : </a:t>
            </a:r>
            <a:endParaRPr lang="fr-FR"/>
          </a:p>
          <a:p>
            <a:pPr marL="958850" lvl="1">
              <a:lnSpc>
                <a:spcPct val="100000"/>
              </a:lnSpc>
              <a:spcBef>
                <a:spcPts val="0"/>
              </a:spcBef>
              <a:buFont typeface="Courier New"/>
              <a:buChar char="o"/>
            </a:pPr>
            <a:r>
              <a:rPr lang="fr-FR" sz="1900" b="1" dirty="0">
                <a:solidFill>
                  <a:schemeClr val="accent5"/>
                </a:solidFill>
              </a:rPr>
              <a:t>Instabilité et bugs réguliers</a:t>
            </a:r>
            <a:r>
              <a:rPr lang="fr-FR" sz="1900" dirty="0">
                <a:solidFill>
                  <a:schemeClr val="accent5"/>
                </a:solidFill>
              </a:rPr>
              <a:t>, avec un </a:t>
            </a:r>
            <a:r>
              <a:rPr lang="fr-FR" sz="1900" b="1" dirty="0">
                <a:solidFill>
                  <a:schemeClr val="accent5"/>
                </a:solidFill>
              </a:rPr>
              <a:t>support éditeur non assuré</a:t>
            </a:r>
            <a:r>
              <a:rPr lang="fr-FR" sz="1900" dirty="0">
                <a:solidFill>
                  <a:schemeClr val="accent5"/>
                </a:solidFill>
              </a:rPr>
              <a:t> et des </a:t>
            </a:r>
            <a:r>
              <a:rPr lang="fr-FR" sz="1900" b="1" dirty="0">
                <a:solidFill>
                  <a:schemeClr val="accent5"/>
                </a:solidFill>
              </a:rPr>
              <a:t>problèmes de compatibilité OS</a:t>
            </a:r>
          </a:p>
          <a:p>
            <a:pPr marL="958850" lvl="1">
              <a:lnSpc>
                <a:spcPct val="100000"/>
              </a:lnSpc>
              <a:spcBef>
                <a:spcPts val="0"/>
              </a:spcBef>
              <a:buFont typeface="Courier New"/>
              <a:buChar char="o"/>
            </a:pPr>
            <a:r>
              <a:rPr lang="fr-FR" sz="1900" b="1" dirty="0">
                <a:solidFill>
                  <a:schemeClr val="accent5"/>
                </a:solidFill>
              </a:rPr>
              <a:t>Client lourd peu performant</a:t>
            </a:r>
            <a:r>
              <a:rPr lang="fr-FR" sz="1900" dirty="0">
                <a:solidFill>
                  <a:schemeClr val="accent5"/>
                </a:solidFill>
              </a:rPr>
              <a:t> </a:t>
            </a:r>
          </a:p>
          <a:p>
            <a:pPr marL="958850" lvl="1">
              <a:lnSpc>
                <a:spcPct val="100000"/>
              </a:lnSpc>
              <a:spcBef>
                <a:spcPts val="0"/>
              </a:spcBef>
              <a:buFont typeface="Courier New"/>
              <a:buChar char="o"/>
            </a:pPr>
            <a:r>
              <a:rPr lang="fr-FR" sz="1900" b="1" dirty="0">
                <a:solidFill>
                  <a:schemeClr val="accent5"/>
                </a:solidFill>
              </a:rPr>
              <a:t>Interface rigide et dépassée</a:t>
            </a:r>
            <a:r>
              <a:rPr lang="fr-FR" sz="1900" dirty="0">
                <a:solidFill>
                  <a:schemeClr val="accent5"/>
                </a:solidFill>
              </a:rPr>
              <a:t> </a:t>
            </a:r>
            <a:endParaRPr lang="fr-FR" dirty="0">
              <a:solidFill>
                <a:schemeClr val="accent5"/>
              </a:solidFill>
            </a:endParaRPr>
          </a:p>
          <a:p>
            <a:pPr marL="958850" lvl="1">
              <a:lnSpc>
                <a:spcPct val="100000"/>
              </a:lnSpc>
              <a:spcBef>
                <a:spcPts val="0"/>
              </a:spcBef>
              <a:buFont typeface="Courier New"/>
              <a:buChar char="o"/>
            </a:pPr>
            <a:r>
              <a:rPr lang="fr-FR" sz="1900" b="1" dirty="0">
                <a:solidFill>
                  <a:schemeClr val="accent5"/>
                </a:solidFill>
              </a:rPr>
              <a:t>Maintenance et évolutivité très limitées</a:t>
            </a:r>
          </a:p>
          <a:p>
            <a:pPr marL="501650" indent="-342900">
              <a:lnSpc>
                <a:spcPct val="150000"/>
              </a:lnSpc>
              <a:spcBef>
                <a:spcPts val="0"/>
              </a:spcBef>
              <a:buFont typeface="Arial,Sans-Serif"/>
              <a:buChar char="•"/>
            </a:pPr>
            <a:r>
              <a:rPr lang="fr-FR" sz="2000" dirty="0">
                <a:solidFill>
                  <a:schemeClr val="accent5"/>
                </a:solidFill>
              </a:rPr>
              <a:t>Contraintes métier structurantes</a:t>
            </a:r>
            <a:endParaRPr lang="en-US" sz="2000" dirty="0">
              <a:solidFill>
                <a:schemeClr val="accent5"/>
              </a:solidFill>
            </a:endParaRPr>
          </a:p>
          <a:p>
            <a:pPr marL="958850" lvl="1">
              <a:lnSpc>
                <a:spcPct val="100000"/>
              </a:lnSpc>
              <a:spcBef>
                <a:spcPts val="0"/>
              </a:spcBef>
              <a:buFont typeface="Courier New,monospace"/>
              <a:buChar char="o"/>
            </a:pPr>
            <a:r>
              <a:rPr lang="fr-FR" sz="1900" dirty="0">
                <a:solidFill>
                  <a:schemeClr val="accent5"/>
                </a:solidFill>
              </a:rPr>
              <a:t>Envois de colis aux clients assurés </a:t>
            </a:r>
            <a:r>
              <a:rPr lang="fr-FR" sz="1900" b="1" dirty="0">
                <a:solidFill>
                  <a:schemeClr val="accent5"/>
                </a:solidFill>
              </a:rPr>
              <a:t>uniquement via La Poste.</a:t>
            </a:r>
            <a:endParaRPr lang="fr-FR" sz="1900" dirty="0">
              <a:solidFill>
                <a:schemeClr val="accent5"/>
              </a:solidFill>
            </a:endParaRPr>
          </a:p>
          <a:p>
            <a:pPr marL="958850" lvl="1">
              <a:lnSpc>
                <a:spcPct val="100000"/>
              </a:lnSpc>
              <a:spcBef>
                <a:spcPts val="0"/>
              </a:spcBef>
              <a:buFont typeface="Courier New,monospace"/>
              <a:buChar char="o"/>
            </a:pPr>
            <a:r>
              <a:rPr lang="fr-FR" sz="1900" dirty="0">
                <a:solidFill>
                  <a:schemeClr val="accent5"/>
                </a:solidFill>
              </a:rPr>
              <a:t>Système proposant une </a:t>
            </a:r>
            <a:r>
              <a:rPr lang="fr-FR" sz="1900" b="1" dirty="0">
                <a:solidFill>
                  <a:schemeClr val="accent5"/>
                </a:solidFill>
              </a:rPr>
              <a:t>liste d’emballages </a:t>
            </a:r>
            <a:r>
              <a:rPr lang="fr-FR" sz="1900" dirty="0">
                <a:solidFill>
                  <a:schemeClr val="accent5"/>
                </a:solidFill>
              </a:rPr>
              <a:t>et calcule de </a:t>
            </a:r>
            <a:r>
              <a:rPr lang="fr-FR" sz="1900" b="1" dirty="0">
                <a:solidFill>
                  <a:schemeClr val="accent5"/>
                </a:solidFill>
              </a:rPr>
              <a:t>l’affranchissement </a:t>
            </a:r>
            <a:r>
              <a:rPr lang="fr-FR" sz="1900" dirty="0">
                <a:solidFill>
                  <a:schemeClr val="accent5"/>
                </a:solidFill>
              </a:rPr>
              <a:t>à partir du </a:t>
            </a:r>
            <a:r>
              <a:rPr lang="fr-FR" sz="1900" b="1" dirty="0">
                <a:solidFill>
                  <a:schemeClr val="accent5"/>
                </a:solidFill>
              </a:rPr>
              <a:t>poids total</a:t>
            </a:r>
            <a:r>
              <a:rPr lang="fr-FR" sz="1900" dirty="0">
                <a:solidFill>
                  <a:schemeClr val="accent5"/>
                </a:solidFill>
              </a:rPr>
              <a:t> 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90BC974-6CD5-9CBE-7007-3168A8C88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 &amp; périmètre</a:t>
            </a:r>
          </a:p>
        </p:txBody>
      </p:sp>
    </p:spTree>
    <p:extLst>
      <p:ext uri="{BB962C8B-B14F-4D97-AF65-F5344CB8AC3E}">
        <p14:creationId xmlns:p14="http://schemas.microsoft.com/office/powerpoint/2010/main" val="2358594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6B06A-9648-0AF8-2EF4-1C4DCC473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A39F0424-488E-3BF1-9D74-CB0721792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fr-FR" sz="2000" b="1" dirty="0">
                <a:solidFill>
                  <a:schemeClr val="accent5"/>
                </a:solidFill>
                <a:cs typeface="Arial"/>
              </a:rPr>
              <a:t>Périmètre du projet </a:t>
            </a:r>
            <a:endParaRPr lang="fr-FR" b="1" dirty="0">
              <a:solidFill>
                <a:schemeClr val="accent5"/>
              </a:solidFill>
            </a:endParaRPr>
          </a:p>
          <a:p>
            <a:pPr marL="158750" indent="0">
              <a:buNone/>
            </a:pPr>
            <a:endParaRPr lang="fr-FR" sz="2000">
              <a:solidFill>
                <a:schemeClr val="accent5"/>
              </a:solidFill>
              <a:cs typeface="Arial"/>
            </a:endParaRPr>
          </a:p>
          <a:p>
            <a:pPr marL="501650" indent="-342900">
              <a:buFont typeface="Arial"/>
              <a:buChar char="•"/>
            </a:pPr>
            <a:r>
              <a:rPr lang="fr-FR" sz="2000" dirty="0">
                <a:solidFill>
                  <a:schemeClr val="accent5"/>
                </a:solidFill>
                <a:cs typeface="Arial"/>
              </a:rPr>
              <a:t>Audit de la solution actuel </a:t>
            </a:r>
          </a:p>
          <a:p>
            <a:pPr marL="958850" lvl="1">
              <a:lnSpc>
                <a:spcPct val="114999"/>
              </a:lnSpc>
              <a:spcBef>
                <a:spcPts val="500"/>
              </a:spcBef>
              <a:buFont typeface="Courier New"/>
              <a:buChar char="o"/>
            </a:pPr>
            <a:r>
              <a:rPr lang="fr-FR" sz="1900" b="1" dirty="0">
                <a:solidFill>
                  <a:schemeClr val="accent5"/>
                </a:solidFill>
                <a:cs typeface="Arial"/>
              </a:rPr>
              <a:t>Périmètre principal demandé </a:t>
            </a:r>
            <a:r>
              <a:rPr lang="fr-FR" sz="1900" dirty="0">
                <a:solidFill>
                  <a:schemeClr val="accent5"/>
                </a:solidFill>
                <a:cs typeface="Arial"/>
              </a:rPr>
              <a:t>dans ce travail : </a:t>
            </a:r>
            <a:r>
              <a:rPr lang="fr-FR" sz="1900" b="1" dirty="0">
                <a:solidFill>
                  <a:schemeClr val="accent5"/>
                </a:solidFill>
                <a:cs typeface="Arial"/>
              </a:rPr>
              <a:t>Gestion des colis</a:t>
            </a:r>
            <a:r>
              <a:rPr lang="fr-FR" sz="1900" dirty="0">
                <a:solidFill>
                  <a:schemeClr val="accent5"/>
                </a:solidFill>
                <a:cs typeface="Arial"/>
              </a:rPr>
              <a:t> (analyse détaillée via UML).</a:t>
            </a:r>
          </a:p>
          <a:p>
            <a:pPr marL="958850" lvl="1">
              <a:lnSpc>
                <a:spcPct val="114999"/>
              </a:lnSpc>
              <a:spcBef>
                <a:spcPts val="500"/>
              </a:spcBef>
              <a:buFont typeface="Courier New"/>
              <a:buChar char="o"/>
            </a:pPr>
            <a:r>
              <a:rPr lang="fr-FR" sz="1900" b="1" dirty="0">
                <a:solidFill>
                  <a:schemeClr val="accent5"/>
                </a:solidFill>
                <a:cs typeface="Arial"/>
              </a:rPr>
              <a:t>Périmètre connexe</a:t>
            </a:r>
            <a:r>
              <a:rPr lang="fr-FR" sz="1900" dirty="0">
                <a:solidFill>
                  <a:schemeClr val="accent5"/>
                </a:solidFill>
                <a:cs typeface="Arial"/>
              </a:rPr>
              <a:t> : stocks/inventaires + administration/pilotage.</a:t>
            </a:r>
          </a:p>
          <a:p>
            <a:pPr marL="501650" indent="-342900">
              <a:buFont typeface="Arial,Sans-Serif"/>
              <a:buChar char="•"/>
            </a:pPr>
            <a:r>
              <a:rPr lang="fr-FR" sz="2000" dirty="0">
                <a:solidFill>
                  <a:schemeClr val="accent5"/>
                </a:solidFill>
                <a:ea typeface="Calibri"/>
                <a:cs typeface="Arial"/>
              </a:rPr>
              <a:t>Objectif de la direction (court terme) : </a:t>
            </a:r>
            <a:r>
              <a:rPr lang="fr-FR" sz="2000" b="1" dirty="0">
                <a:solidFill>
                  <a:schemeClr val="accent5"/>
                </a:solidFill>
                <a:ea typeface="Calibri"/>
                <a:cs typeface="Arial"/>
              </a:rPr>
              <a:t>refonte vers une solution client</a:t>
            </a:r>
            <a:r>
              <a:rPr lang="fr-FR" sz="2000" dirty="0">
                <a:solidFill>
                  <a:schemeClr val="accent5"/>
                </a:solidFill>
                <a:ea typeface="Calibri"/>
                <a:cs typeface="Arial"/>
              </a:rPr>
              <a:t> </a:t>
            </a:r>
            <a:r>
              <a:rPr lang="fr-FR" sz="2000" b="1" dirty="0">
                <a:solidFill>
                  <a:schemeClr val="accent5"/>
                </a:solidFill>
                <a:ea typeface="Calibri"/>
                <a:cs typeface="Arial"/>
              </a:rPr>
              <a:t>léger </a:t>
            </a:r>
            <a:r>
              <a:rPr lang="fr-FR" sz="2000" dirty="0">
                <a:solidFill>
                  <a:schemeClr val="accent5"/>
                </a:solidFill>
                <a:ea typeface="Calibri"/>
                <a:cs typeface="Arial"/>
              </a:rPr>
              <a:t>(type intranet), </a:t>
            </a:r>
            <a:r>
              <a:rPr lang="fr-FR" sz="2000" b="1" dirty="0">
                <a:solidFill>
                  <a:schemeClr val="accent5"/>
                </a:solidFill>
                <a:ea typeface="Calibri"/>
                <a:cs typeface="Arial"/>
              </a:rPr>
              <a:t>plus souple, évolutive et maintenable.</a:t>
            </a:r>
            <a:endParaRPr lang="fr-FR" sz="2000" dirty="0">
              <a:solidFill>
                <a:schemeClr val="accent5"/>
              </a:solidFill>
              <a:ea typeface="Calibri"/>
              <a:cs typeface="Arial"/>
            </a:endParaRPr>
          </a:p>
          <a:p>
            <a:pPr marL="158750" indent="0">
              <a:lnSpc>
                <a:spcPct val="114999"/>
              </a:lnSpc>
              <a:spcBef>
                <a:spcPts val="500"/>
              </a:spcBef>
              <a:buNone/>
            </a:pPr>
            <a:endParaRPr lang="fr-FR" sz="2000" dirty="0">
              <a:solidFill>
                <a:schemeClr val="accent5"/>
              </a:solidFill>
              <a:ea typeface="Calibri"/>
              <a:cs typeface="Arial"/>
            </a:endParaRPr>
          </a:p>
          <a:p>
            <a:pPr marL="501650" indent="-342900">
              <a:buFont typeface="Arial"/>
              <a:buChar char="•"/>
            </a:pPr>
            <a:endParaRPr lang="fr-FR" sz="2000">
              <a:solidFill>
                <a:schemeClr val="accent5"/>
              </a:solidFill>
              <a:ea typeface="Calibri"/>
              <a:cs typeface="Calibri"/>
            </a:endParaRPr>
          </a:p>
          <a:p>
            <a:pPr marL="158750" indent="0">
              <a:buNone/>
            </a:pPr>
            <a:endParaRPr lang="fr-FR" sz="2000">
              <a:solidFill>
                <a:schemeClr val="accent5"/>
              </a:solidFill>
              <a:cs typeface="Arial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9B726581-B77C-3B4A-FFD9-566105DD4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 &amp; périmètre</a:t>
            </a:r>
          </a:p>
        </p:txBody>
      </p:sp>
    </p:spTree>
    <p:extLst>
      <p:ext uri="{BB962C8B-B14F-4D97-AF65-F5344CB8AC3E}">
        <p14:creationId xmlns:p14="http://schemas.microsoft.com/office/powerpoint/2010/main" val="991524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AA73C-FB27-FDAC-44B2-BAC738924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9610AB-CEC0-6559-25E2-021D0D1E5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Acteurs et rôles</a:t>
            </a:r>
          </a:p>
        </p:txBody>
      </p:sp>
      <p:pic>
        <p:nvPicPr>
          <p:cNvPr id="4" name="Image 3" descr="Une image contenant intérieur, table, en bois, nourriture&#10;&#10;Le contenu généré par l’IA peut être incorrect.">
            <a:extLst>
              <a:ext uri="{FF2B5EF4-FFF2-40B4-BE49-F238E27FC236}">
                <a16:creationId xmlns:a16="http://schemas.microsoft.com/office/drawing/2014/main" id="{C683343F-0EF6-74C9-11F0-3EF219781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" y="0"/>
            <a:ext cx="38576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2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D649ADE-41E9-2DA0-83B0-18CFF8F1D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Acteurs et rôles</a:t>
            </a:r>
            <a:endParaRPr lang="fr-FR" b="0">
              <a:solidFill>
                <a:srgbClr val="000000"/>
              </a:solidFill>
            </a:endParaRPr>
          </a:p>
          <a:p>
            <a:endParaRPr lang="fr-FR"/>
          </a:p>
        </p:txBody>
      </p:sp>
      <p:graphicFrame>
        <p:nvGraphicFramePr>
          <p:cNvPr id="115" name="Diagramme 114">
            <a:extLst>
              <a:ext uri="{FF2B5EF4-FFF2-40B4-BE49-F238E27FC236}">
                <a16:creationId xmlns:a16="http://schemas.microsoft.com/office/drawing/2014/main" id="{31FD52A2-1348-0C4E-28E3-37A7CF26BD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0847424"/>
              </p:ext>
            </p:extLst>
          </p:nvPr>
        </p:nvGraphicFramePr>
        <p:xfrm>
          <a:off x="625416" y="1282100"/>
          <a:ext cx="7699074" cy="3517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45959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AAE5E3-CB58-4A02-A9A5-836A38D8F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Architecture globale</a:t>
            </a:r>
          </a:p>
        </p:txBody>
      </p:sp>
      <p:pic>
        <p:nvPicPr>
          <p:cNvPr id="3" name="Image 2" descr="Une image contenant laitier, intérieur&#10;&#10;Le contenu généré par l’IA peut être incorrect.">
            <a:extLst>
              <a:ext uri="{FF2B5EF4-FFF2-40B4-BE49-F238E27FC236}">
                <a16:creationId xmlns:a16="http://schemas.microsoft.com/office/drawing/2014/main" id="{2E23B330-6324-CC75-3B96-0AE6F1376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29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408533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Affichage à l'écran (16:9)</PresentationFormat>
  <Slides>42</Slides>
  <Notes>28</Notes>
  <HiddenSlides>0</HiddenSlide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42</vt:i4>
      </vt:variant>
    </vt:vector>
  </HeadingPairs>
  <TitlesOfParts>
    <vt:vector size="44" baseType="lpstr">
      <vt:lpstr>Ai Tech Agency by Slidesgo</vt:lpstr>
      <vt:lpstr>Slidesgo Final Pages</vt:lpstr>
      <vt:lpstr>DIGICHEESE — Audit du système de fidélisation  </vt:lpstr>
      <vt:lpstr>Plan &amp; périmètre</vt:lpstr>
      <vt:lpstr>Plan &amp; périmètre</vt:lpstr>
      <vt:lpstr>Contexte &amp; périmètre</vt:lpstr>
      <vt:lpstr>Contexte &amp; périmètre</vt:lpstr>
      <vt:lpstr>Contexte &amp; périmètre</vt:lpstr>
      <vt:lpstr>Acteurs et rôles</vt:lpstr>
      <vt:lpstr>Acteurs et rôles </vt:lpstr>
      <vt:lpstr>Architecture globale</vt:lpstr>
      <vt:lpstr>Architecture globale</vt:lpstr>
      <vt:lpstr>Use Cases (exploitation)</vt:lpstr>
      <vt:lpstr>Architecture globale</vt:lpstr>
      <vt:lpstr>Use Cases (administration &amp; pilotage)</vt:lpstr>
      <vt:lpstr>Administration &amp; Pilotage  </vt:lpstr>
      <vt:lpstr>Scénario de gestion des colis</vt:lpstr>
      <vt:lpstr>Scénario de gestion des colis</vt:lpstr>
      <vt:lpstr>Diagrammes de séquence &amp; d’activité</vt:lpstr>
      <vt:lpstr>Diagrammes de séquence</vt:lpstr>
      <vt:lpstr>Diagrammes de séquence</vt:lpstr>
      <vt:lpstr>Architecture globale</vt:lpstr>
      <vt:lpstr>Architecture globale</vt:lpstr>
      <vt:lpstr>Architecture globale</vt:lpstr>
      <vt:lpstr>Architecture globale</vt:lpstr>
      <vt:lpstr>Architecture globale</vt:lpstr>
      <vt:lpstr>Présentation PowerPoint</vt:lpstr>
      <vt:lpstr>Présentation PowerPoint</vt:lpstr>
      <vt:lpstr>Présentation PowerPoint</vt:lpstr>
      <vt:lpstr>Présentation PowerPoint</vt:lpstr>
      <vt:lpstr>Diagrammes d’activité </vt:lpstr>
      <vt:lpstr>Diagramme de classes</vt:lpstr>
      <vt:lpstr>Présentation PowerPoint</vt:lpstr>
      <vt:lpstr>Maquette  de de l’application future </vt:lpstr>
      <vt:lpstr>Présentation PowerPoint</vt:lpstr>
      <vt:lpstr>Cinématique (Ecrans) </vt:lpstr>
      <vt:lpstr>Prototypage rapide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TECH AGENCY</dc:title>
  <dc:creator>Uther</dc:creator>
  <cp:revision>543</cp:revision>
  <dcterms:modified xsi:type="dcterms:W3CDTF">2026-01-17T18:31:58Z</dcterms:modified>
</cp:coreProperties>
</file>